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4C4_7CF2EFB8.xml" ContentType="application/vnd.ms-powerpoint.comments+xml"/>
  <Override PartName="/ppt/notesSlides/notesSlide8.xml" ContentType="application/vnd.openxmlformats-officedocument.presentationml.notesSlide+xml"/>
  <Override PartName="/ppt/comments/modernComment_4C5_42C72C52.xml" ContentType="application/vnd.ms-powerpoint.comments+xml"/>
  <Override PartName="/ppt/notesSlides/notesSlide9.xml" ContentType="application/vnd.openxmlformats-officedocument.presentationml.notesSlide+xml"/>
  <Override PartName="/ppt/comments/modernComment_4C6_5D04CDF4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4D2_E7389757.xml" ContentType="application/vnd.ms-powerpoint.comments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42" r:id="rId1"/>
    <p:sldMasterId id="2147483827" r:id="rId2"/>
  </p:sldMasterIdLst>
  <p:notesMasterIdLst>
    <p:notesMasterId r:id="rId51"/>
  </p:notesMasterIdLst>
  <p:handoutMasterIdLst>
    <p:handoutMasterId r:id="rId52"/>
  </p:handoutMasterIdLst>
  <p:sldIdLst>
    <p:sldId id="1217" r:id="rId3"/>
    <p:sldId id="261" r:id="rId4"/>
    <p:sldId id="262" r:id="rId5"/>
    <p:sldId id="263" r:id="rId6"/>
    <p:sldId id="266" r:id="rId7"/>
    <p:sldId id="1128" r:id="rId8"/>
    <p:sldId id="1129" r:id="rId9"/>
    <p:sldId id="1130" r:id="rId10"/>
    <p:sldId id="1174" r:id="rId11"/>
    <p:sldId id="1175" r:id="rId12"/>
    <p:sldId id="1131" r:id="rId13"/>
    <p:sldId id="1176" r:id="rId14"/>
    <p:sldId id="1177" r:id="rId15"/>
    <p:sldId id="1178" r:id="rId16"/>
    <p:sldId id="1132" r:id="rId17"/>
    <p:sldId id="1218" r:id="rId18"/>
    <p:sldId id="1126" r:id="rId19"/>
    <p:sldId id="1220" r:id="rId20"/>
    <p:sldId id="1221" r:id="rId21"/>
    <p:sldId id="1222" r:id="rId22"/>
    <p:sldId id="1127" r:id="rId23"/>
    <p:sldId id="1133" r:id="rId24"/>
    <p:sldId id="1223" r:id="rId25"/>
    <p:sldId id="1224" r:id="rId26"/>
    <p:sldId id="1135" r:id="rId27"/>
    <p:sldId id="1227" r:id="rId28"/>
    <p:sldId id="1228" r:id="rId29"/>
    <p:sldId id="1229" r:id="rId30"/>
    <p:sldId id="1140" r:id="rId31"/>
    <p:sldId id="1141" r:id="rId32"/>
    <p:sldId id="1142" r:id="rId33"/>
    <p:sldId id="1143" r:id="rId34"/>
    <p:sldId id="1144" r:id="rId35"/>
    <p:sldId id="1230" r:id="rId36"/>
    <p:sldId id="1232" r:id="rId37"/>
    <p:sldId id="1233" r:id="rId38"/>
    <p:sldId id="1234" r:id="rId39"/>
    <p:sldId id="1147" r:id="rId40"/>
    <p:sldId id="1149" r:id="rId41"/>
    <p:sldId id="1235" r:id="rId42"/>
    <p:sldId id="1156" r:id="rId43"/>
    <p:sldId id="1253" r:id="rId44"/>
    <p:sldId id="1254" r:id="rId45"/>
    <p:sldId id="1158" r:id="rId46"/>
    <p:sldId id="1159" r:id="rId47"/>
    <p:sldId id="1160" r:id="rId48"/>
    <p:sldId id="1164" r:id="rId49"/>
    <p:sldId id="1165" r:id="rId5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32FA1CE-1DD2-994F-4A69-FB3E496C5DE4}" name="Jionghao Lin" initials="JL" userId="S::jionghal@andrew.cmu.edu::ce97b8ea-46a4-4334-a6c4-d93105a882e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F504B"/>
    <a:srgbClr val="F54B4B"/>
    <a:srgbClr val="FF8C96"/>
    <a:srgbClr val="FAF7ED"/>
    <a:srgbClr val="F0D2BE"/>
    <a:srgbClr val="282D32"/>
    <a:srgbClr val="64A5AF"/>
    <a:srgbClr val="05555A"/>
    <a:srgbClr val="003C46"/>
    <a:srgbClr val="FFD2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37"/>
    <p:restoredTop sz="96327"/>
  </p:normalViewPr>
  <p:slideViewPr>
    <p:cSldViewPr>
      <p:cViewPr varScale="1">
        <p:scale>
          <a:sx n="166" d="100"/>
          <a:sy n="166" d="100"/>
        </p:scale>
        <p:origin x="24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>
      <p:cViewPr>
        <p:scale>
          <a:sx n="77" d="100"/>
          <a:sy n="77" d="100"/>
        </p:scale>
        <p:origin x="4112" y="48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8/10/relationships/authors" Target="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/Relationships>
</file>

<file path=ppt/comments/modernComment_4C4_7CF2EFB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4C46F9-32D6-AA4C-8489-8BD5E7EB07C6}" authorId="{932FA1CE-1DD2-994F-4A69-FB3E496C5DE4}" status="resolved" created="2024-05-04T03:10:26.917">
    <pc:sldMkLst xmlns:pc="http://schemas.microsoft.com/office/powerpoint/2013/main/command">
      <pc:docMk/>
      <pc:sldMk cId="266496617" sldId="1126"/>
    </pc:sldMkLst>
    <p188:txBody>
      <a:bodyPr/>
      <a:lstStyle/>
      <a:p>
        <a:r>
          <a:rPr lang="en-US"/>
          <a:t>Check point
</a:t>
        </a:r>
      </a:p>
    </p188:txBody>
  </p188:cm>
</p188:cmLst>
</file>

<file path=ppt/comments/modernComment_4C5_42C72C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8CF1F8-86F8-B348-937A-7EDF71FB61E3}" authorId="{932FA1CE-1DD2-994F-4A69-FB3E496C5DE4}" status="resolved" created="2024-05-04T03:10:26.917">
    <pc:sldMkLst xmlns:pc="http://schemas.microsoft.com/office/powerpoint/2013/main/command">
      <pc:docMk/>
      <pc:sldMk cId="266496617" sldId="1126"/>
    </pc:sldMkLst>
    <p188:txBody>
      <a:bodyPr/>
      <a:lstStyle/>
      <a:p>
        <a:r>
          <a:rPr lang="en-US"/>
          <a:t>Check point
</a:t>
        </a:r>
      </a:p>
    </p188:txBody>
  </p188:cm>
</p188:cmLst>
</file>

<file path=ppt/comments/modernComment_4C6_5D04CDF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94E189-82D9-1A44-9553-408E2414449A}" authorId="{932FA1CE-1DD2-994F-4A69-FB3E496C5DE4}" status="resolved" created="2024-05-04T03:10:26.917">
    <pc:sldMkLst xmlns:pc="http://schemas.microsoft.com/office/powerpoint/2013/main/command">
      <pc:docMk/>
      <pc:sldMk cId="266496617" sldId="1126"/>
    </pc:sldMkLst>
    <p188:txBody>
      <a:bodyPr/>
      <a:lstStyle/>
      <a:p>
        <a:r>
          <a:rPr lang="en-US"/>
          <a:t>Check point
</a:t>
        </a:r>
      </a:p>
    </p188:txBody>
  </p188:cm>
</p188:cmLst>
</file>

<file path=ppt/comments/modernComment_4D2_E738975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D05A860-0B8A-EE47-8F46-C15D9A34128E}" authorId="{932FA1CE-1DD2-994F-4A69-FB3E496C5DE4}" status="resolved" created="2024-05-04T03:10:26.917">
    <pc:sldMkLst xmlns:pc="http://schemas.microsoft.com/office/powerpoint/2013/main/command">
      <pc:docMk/>
      <pc:sldMk cId="266496617" sldId="1126"/>
    </pc:sldMkLst>
    <p188:txBody>
      <a:bodyPr/>
      <a:lstStyle/>
      <a:p>
        <a:r>
          <a:rPr lang="en-US"/>
          <a:t>Check point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9AAF3D2-EDFA-BA42-9460-032E57456FC5}" type="datetimeFigureOut">
              <a:rPr lang="en-US"/>
              <a:pPr>
                <a:defRPr/>
              </a:pPr>
              <a:t>5/13/24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3E6B18D-BC97-A741-A494-5A40B396D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</a:defRPr>
            </a:lvl1pPr>
          </a:lstStyle>
          <a:p>
            <a:pPr>
              <a:defRPr/>
            </a:pPr>
            <a:fld id="{2B24F439-14CB-B64A-A38E-43868DBA8F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ＭＳ Ｐゴシック" charset="0"/>
        <a:cs typeface="Geneva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64414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35368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928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5" name="Google Shape;1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3728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38987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2458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9145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5807-D3CE-C859-1A4D-A96FC7BFD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CE157-7629-4D20-9827-E40A7F309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98D43-7299-72EB-D315-B77051C97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E1FC-5EEB-D047-B9B9-6F55BD76587C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D03DF-40AC-6C7D-B02F-390C9336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B15FB-6AA7-3B54-4A91-0EF536E4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54256"/>
            <a:ext cx="2057400" cy="274637"/>
          </a:xfrm>
        </p:spPr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5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5D82C-5592-F91B-D21E-5AA3A521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81FF0-B87A-E2C9-E53E-AA357FF2E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BCEDB-5300-BE0C-7C6C-904204F9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EFDD-43DA-6046-89FB-B5348925B346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2AD19-06CF-8FD3-E2BD-8E3F5B6C4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61FE0-5B2A-1F77-7BE4-966856EA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36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18321C-7A13-F18E-A7C5-9A891068B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8E92E-9570-18E8-1D5B-343A772D3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17E4-7790-17C9-5975-7761418D5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E4FA-D2FF-9E44-A3EA-10B1ECA20632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791CB-46A8-9BC3-093A-E11CEE08E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C7BDB-E0B8-FE47-BB53-5DC03438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31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copy_texture">
  <p:cSld name="Full slide copy_textur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1fd92cd080c_2_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4650" y="4797979"/>
            <a:ext cx="950466" cy="27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fd92cd080c_2_13"/>
          <p:cNvSpPr/>
          <p:nvPr/>
        </p:nvSpPr>
        <p:spPr>
          <a:xfrm>
            <a:off x="164307" y="64294"/>
            <a:ext cx="2078831" cy="8715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1fd92cd080c_2_13"/>
          <p:cNvSpPr txBox="1">
            <a:spLocks noGrp="1"/>
          </p:cNvSpPr>
          <p:nvPr>
            <p:ph type="body" idx="1"/>
          </p:nvPr>
        </p:nvSpPr>
        <p:spPr>
          <a:xfrm>
            <a:off x="229545" y="734071"/>
            <a:ext cx="5588794" cy="34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g1fd92cd080c_2_13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5589020" cy="55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g1fd92cd080c_2_13"/>
          <p:cNvSpPr txBox="1">
            <a:spLocks noGrp="1"/>
          </p:cNvSpPr>
          <p:nvPr>
            <p:ph type="body" idx="3"/>
          </p:nvPr>
        </p:nvSpPr>
        <p:spPr>
          <a:xfrm>
            <a:off x="229546" y="1297293"/>
            <a:ext cx="8107211" cy="30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g1fd92cd080c_2_13"/>
          <p:cNvSpPr txBox="1">
            <a:spLocks noGrp="1"/>
          </p:cNvSpPr>
          <p:nvPr>
            <p:ph type="body" idx="4"/>
          </p:nvPr>
        </p:nvSpPr>
        <p:spPr>
          <a:xfrm>
            <a:off x="225158" y="1573261"/>
            <a:ext cx="8111598" cy="247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4" name="Google Shape;194;g1fd92cd080c_2_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8950" y="4780426"/>
            <a:ext cx="950466" cy="27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fd92cd080c_2_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3225" y="4723776"/>
            <a:ext cx="950466" cy="27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fd92cd080c_2_13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89" cy="25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0"/>
              </a:spcAft>
            </a:pPr>
            <a:fld id="{00000000-1234-1234-1234-123412341234}" type="slidenum">
              <a:rPr lang="en-AU" smtClean="0"/>
              <a:pPr>
                <a:spcAft>
                  <a:spcPts val="0"/>
                </a:spcAft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8753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35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1C9E-DEF3-10A7-97F5-DA67E8497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F8C1A-F312-E73F-725D-A5A786A8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DD204-7C31-CED0-A820-9C586494C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DF975DA1-F382-424C-85C8-1F3A7D70E0E1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49166-297B-AA47-05EA-B76945CB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00B2B-3AB5-3600-8A64-DB1A86772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52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4EB53-81A5-6B88-0417-8C8C5660D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4CF6C-8D70-F905-0CBC-EA8E4680A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72BD-9130-0D2D-A506-D517ABE14B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42658A-6A10-1047-A69B-9182024B6BB6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4E531-C1D7-98E1-7C20-E01A73815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25A74-0E65-9964-A9EA-F047792D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27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CF022-98C2-2EE2-DE75-6B06580D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5F274-FB05-5129-8926-A66B27120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C764E-E5A0-A187-CA03-4C94D33C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3A975823-F403-184B-9297-A5EFB320789F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DDDAF-45B3-0274-FC98-DA665141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825D0-81F3-3ED4-EE7E-5C86ED73E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06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C676-6602-D907-3033-99E19246B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2FDE-651A-B036-F340-561937056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467C4-A6C6-0FF3-B7BB-9055E68D6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A8F15-F88C-D8C4-8F29-6FAAB657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3B9189AF-F093-D447-8595-95928D1EBD74}" type="datetime1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1F40F-5E2C-091B-5F12-92E2FD642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219B4-5218-2D73-A46E-6A114CCF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1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16B96-E9F4-AD1A-53B7-2BB09751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FFF71-C502-B29B-B31B-CCC40321A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37670-42BC-49D2-3CD7-8AE19556B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78D8D4-ED41-084D-0188-C4D02B2CA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5CA61-467A-D027-F501-E95E1916E0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9D7CC9-5682-5B84-D68E-179AEBED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14870580-C8E0-8841-AB2B-94D64D6BEE5B}" type="datetime1">
              <a:rPr lang="en-US" smtClean="0"/>
              <a:t>5/13/24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0D4D99-78ED-3F49-C51D-CFD075EFD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03CAC-2FB5-C0B7-EA26-03AD841D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36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F88E-960B-40FF-28D4-533655F0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AEFC41-4D3A-BD49-4635-4DED77A33B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058CD4D-1E74-4842-9CB2-E874AC025A88}" type="datetime1">
              <a:rPr lang="en-US" smtClean="0"/>
              <a:t>5/13/24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04265-4E91-BE8F-8228-2BE216671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EA71A-16F3-76B9-8737-9C1BE756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90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23CB-A48A-A353-200C-523C45555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9FB62-CC10-9FDB-415A-A6953EBE1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D0582-2C08-7F90-5C83-DD4F3C78B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B682-E82F-3B4F-A0A7-98A768EC1CA3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F3626-83B0-F84F-D324-B2EA8BF1E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2EC0B-81B9-E940-1288-A6DDEC265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59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D187BF-B57E-1504-C37A-E5B71FC20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38560963-C256-AF4C-B313-CBBB8F36F9AA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20FF0C-9FDB-827C-B459-4A8189EAE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AFDF5-C5DC-B572-7436-F21E0E1D5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67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C2AC1-0D39-A7B5-3796-BD4719449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288E1-7D05-45D8-337A-863C742EF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FC457E-166A-A8FE-BFDD-95A1E64AD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57E1F-B2A5-068A-091F-0D9749B7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32A8E78-D816-C246-883B-5FFF41891B5B}" type="datetime1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DABF3-1A13-12BD-870F-BAD07F006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7DD27-708D-166E-0A3F-DAFFEA62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822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B78F-917F-B3DE-F0FB-C3436C70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E6CD55-4313-2877-F933-6F0A4C44E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0035F-8B0E-AF4A-49E6-7B6308A28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CC8CF-EFC7-C331-B653-A47DED08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1B01C6D6-FBC4-5D4E-A37D-C61CC46CD2B2}" type="datetime1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40347-2860-739D-C647-93C2B40D4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80A6E-22A8-7A46-1C53-1B963A4A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11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9F1E-E9F4-B3BD-6600-A578E9F44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AD670-6CB5-60A2-FBC3-6CE048108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AADB0-C981-4CC3-819F-8C413F9BE5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4AD1B84-FD2A-A04F-A072-95DB1DA8AC1C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A13AF-8A66-D8AC-8F72-AFC24D759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56AC3-1487-F222-97EF-B4AF7806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459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B1438F-08C9-06F3-4CB0-F1BBA4327D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4BD26-90A3-101E-9156-C959FB31E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2CCCD-7CD9-A030-F862-CCE9977A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95070F1-52D6-0444-A03F-BBFF890768E0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2CF8C-FA9D-3DC3-B513-92EE2A50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1B894-CF50-8498-4B83-B22811682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A83D6-1859-CBCB-8EFD-DBA932C0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3FF25-52D8-EA87-E323-531BC0F18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E7A9D-9E3A-9475-B782-50E51652C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9D8F-5BB9-8D40-A620-5EB8BA4F9F93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8D84F-04C3-D19E-3F0F-B90DE8BBF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815E6-0538-D6A8-6667-0129269C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2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7BBA-BF00-A1EC-3E3A-C3E98FE74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DE1DF-813C-2A19-9B47-B5707AA8B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92E38-ACAD-B398-77C2-8F7057902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9BE9C-9248-28AE-8D26-A7142EFC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9600D-B2B7-F647-95C5-CA0263CE7F28}" type="datetime1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244EE-4B38-EAFD-4CC1-22D3AAC6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06A3A-6AA9-4298-83A2-4AAE32E6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6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8788-9F33-99AD-C27D-67784D8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7F065-8A96-FD9A-6922-A8EF18D23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3B77B-363D-3BA1-97BB-0EDC67739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F23D6F-2FDC-DFD6-E310-ABD607740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AB5EB9-735F-5EB9-D737-4A902091A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71A6B7-4B98-B713-B3EE-A703684E9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8667-F44F-4540-ACBF-89CCE8834A5E}" type="datetime1">
              <a:rPr lang="en-US" smtClean="0"/>
              <a:t>5/13/24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60AFF8-4154-8C40-777A-783D5777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2ADA7-284C-F29B-A29F-23A162A95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6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8848-E7B0-9A96-EEF1-23314F12C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36B36-1E6E-A43C-2C5B-033654765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A128-7F31-004F-A732-228B06BAF596}" type="datetime1">
              <a:rPr lang="en-US" smtClean="0"/>
              <a:t>5/13/24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46AF9-EDC1-0E75-477C-4A26FCAE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DDE8B-C040-BF4D-8402-48A61D25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8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1F5908-1E25-F628-FBBA-7C531134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341C6-20C0-A845-BD99-2E61AADE705E}" type="datetime1">
              <a:rPr lang="en-US" smtClean="0"/>
              <a:t>5/13/24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66E8E-042E-815C-0CA0-920BA30C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7F670-600D-4DA1-9462-038CAEF1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0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0B5B-204A-1B3C-DB44-5D6766C83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C46C3-8A52-FCDF-E287-C79489CB4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6E4D5-EA53-C0A1-6DC7-51FE585D6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A6A44-B56C-3EDD-DFCF-662A46F80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DAAA-93C1-2448-9E86-C82E10862CB6}" type="datetime1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10E19-BF42-F0BC-96B7-8C9E160F0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47BAF-7D4A-418B-53DE-3B84D242B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4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D0ED-8526-FB53-D7CB-B1052D6F5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BD8024-0476-BFD0-B0E9-B962EE7CC1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568EE-9A8B-5260-6770-6B5D71A05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53059-0E89-C148-CC89-A00F147F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2DD80-F97D-D742-9B54-3DE1F28BA821}" type="datetime1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CEE56-0D39-FBF6-0E68-4E0EAF35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4E5CC-B451-A225-2D86-7160D1A2D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46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3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367DC4-83DE-A7F4-AFB0-6C5CF8EB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2329A-2FA8-6C14-2266-32E76F9D5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EC731-E7A3-5579-00DD-43EB4BCCF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B05952-FCBF-BA4C-B3F1-C95331ECC812}" type="datetime1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5E436-8B74-5D82-93A5-1E15DB6C7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4B9F2-897F-7AEC-BBD7-F9DA83BC0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3571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E75708-C308-8941-9086-C5D8145046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8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cture 6">
            <a:extLst>
              <a:ext uri="{FF2B5EF4-FFF2-40B4-BE49-F238E27FC236}">
                <a16:creationId xmlns:a16="http://schemas.microsoft.com/office/drawing/2014/main" id="{85F2DD9A-1B4F-B27D-080A-4CB693016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r="59212"/>
          <a:stretch/>
        </p:blipFill>
        <p:spPr>
          <a:xfrm>
            <a:off x="0" y="0"/>
            <a:ext cx="3729625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1D63F-7058-1A8C-9693-506AD4500AC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953408" y="1917166"/>
            <a:ext cx="1558577" cy="9897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C77FDE-2FB1-CED2-2F0C-0B4373BE8A98}"/>
              </a:ext>
            </a:extLst>
          </p:cNvPr>
          <p:cNvSpPr txBox="1"/>
          <p:nvPr userDrawn="1"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CB4B4D-7CA3-9044-876B-883B54F8677D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175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C4_7CF2EFB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C5_42C72C5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C6_5D04CDF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D2_E738975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s.plu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5589020" cy="55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Background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endParaRPr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7" name="Google Shape;117;p5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89" cy="25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18" name="Google Shape;118;p5"/>
          <p:cNvSpPr txBox="1"/>
          <p:nvPr/>
        </p:nvSpPr>
        <p:spPr>
          <a:xfrm>
            <a:off x="290175" y="1124926"/>
            <a:ext cx="78249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Individualized tutoring is one of the most impactful academic interventions known, and yet:</a:t>
            </a:r>
            <a:endParaRPr sz="1800" b="0" i="0" u="none" strike="noStrike" cap="none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"/>
            </a:endParaRPr>
          </a:p>
        </p:txBody>
      </p:sp>
      <p:sp>
        <p:nvSpPr>
          <p:cNvPr id="119" name="Google Shape;119;p5"/>
          <p:cNvSpPr txBox="1"/>
          <p:nvPr/>
        </p:nvSpPr>
        <p:spPr>
          <a:xfrm>
            <a:off x="318475" y="2203426"/>
            <a:ext cx="5015525" cy="256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189" marR="0" lvl="0" indent="-3428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Finding, retaining, paying for qualified tutors is </a:t>
            </a:r>
            <a:r>
              <a:rPr lang="en" sz="1800" b="0" i="0" strike="noStrike" cap="none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difficult</a:t>
            </a:r>
            <a:endParaRPr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189" marR="0" lvl="0" indent="-228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</a:pPr>
            <a:endParaRPr sz="1800" b="0" i="0" u="sng" strike="noStrike" cap="none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"/>
            </a:endParaRPr>
          </a:p>
          <a:p>
            <a:pPr marL="457189" marR="0" lvl="0" indent="-3428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Training tutors is </a:t>
            </a:r>
            <a:r>
              <a:rPr lang="en" sz="1800" b="0" i="0" strike="noStrike" cap="none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more difficult</a:t>
            </a:r>
            <a:endParaRPr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189" marR="0" lvl="0" indent="-228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</a:pPr>
            <a:endParaRPr sz="1800" b="0" i="0" u="sng" strike="noStrike" cap="none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"/>
            </a:endParaRPr>
          </a:p>
          <a:p>
            <a:pPr marL="457189" marR="0" lvl="0" indent="-3428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Providing tutoring to ALL students is the </a:t>
            </a:r>
            <a:r>
              <a:rPr lang="en" sz="1800" b="0" i="0" strike="noStrike" cap="none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most difficult</a:t>
            </a:r>
            <a:r>
              <a:rPr lang="en" sz="1800" b="0" i="0" u="sng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"/>
            </a:endParaRPr>
          </a:p>
          <a:p>
            <a:pPr marL="457189" marR="0" lvl="0" indent="-228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</a:pPr>
            <a:endParaRPr sz="1800" b="0" i="0" u="sng" strike="noStrike" cap="none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"/>
            </a:endParaRPr>
          </a:p>
          <a:p>
            <a:pPr marL="45718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"/>
            </a:endParaRPr>
          </a:p>
        </p:txBody>
      </p:sp>
      <p:pic>
        <p:nvPicPr>
          <p:cNvPr id="120" name="Google Shape;12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3497" y="2033360"/>
            <a:ext cx="3131474" cy="1985214"/>
          </a:xfrm>
          <a:prstGeom prst="roundRect">
            <a:avLst>
              <a:gd name="adj" fmla="val 7504"/>
            </a:avLst>
          </a:prstGeom>
          <a:noFill/>
          <a:ln>
            <a:noFill/>
          </a:ln>
        </p:spPr>
      </p:pic>
      <p:sp>
        <p:nvSpPr>
          <p:cNvPr id="2" name="Chevron 1">
            <a:extLst>
              <a:ext uri="{FF2B5EF4-FFF2-40B4-BE49-F238E27FC236}">
                <a16:creationId xmlns:a16="http://schemas.microsoft.com/office/drawing/2014/main" id="{2EB5659C-9D6F-169B-EB6E-7A0CE3FBE9F9}"/>
              </a:ext>
            </a:extLst>
          </p:cNvPr>
          <p:cNvSpPr/>
          <p:nvPr/>
        </p:nvSpPr>
        <p:spPr bwMode="auto">
          <a:xfrm>
            <a:off x="2480611" y="4940654"/>
            <a:ext cx="2041664" cy="145695"/>
          </a:xfrm>
          <a:prstGeom prst="chevron">
            <a:avLst/>
          </a:prstGeom>
          <a:solidFill>
            <a:srgbClr val="F54B4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E6F0B68A-0388-D705-C2B5-FF38ECD0197A}"/>
              </a:ext>
            </a:extLst>
          </p:cNvPr>
          <p:cNvSpPr/>
          <p:nvPr/>
        </p:nvSpPr>
        <p:spPr bwMode="auto">
          <a:xfrm>
            <a:off x="441083" y="4940654"/>
            <a:ext cx="2041664" cy="145695"/>
          </a:xfrm>
          <a:prstGeom prst="chevron">
            <a:avLst/>
          </a:prstGeom>
          <a:solidFill>
            <a:schemeClr val="bg2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5AD28A93-A8D2-9544-5201-99F7F5837E04}"/>
              </a:ext>
            </a:extLst>
          </p:cNvPr>
          <p:cNvSpPr/>
          <p:nvPr/>
        </p:nvSpPr>
        <p:spPr bwMode="auto">
          <a:xfrm>
            <a:off x="4574651" y="4940654"/>
            <a:ext cx="2041664" cy="145695"/>
          </a:xfrm>
          <a:prstGeom prst="chevron">
            <a:avLst/>
          </a:prstGeom>
          <a:solidFill>
            <a:schemeClr val="bg2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B7406BC6-D2EB-0950-0716-DAC9D5ED7470}"/>
              </a:ext>
            </a:extLst>
          </p:cNvPr>
          <p:cNvSpPr/>
          <p:nvPr/>
        </p:nvSpPr>
        <p:spPr bwMode="auto">
          <a:xfrm>
            <a:off x="6668691" y="4945866"/>
            <a:ext cx="2041664" cy="145695"/>
          </a:xfrm>
          <a:prstGeom prst="chevron">
            <a:avLst/>
          </a:prstGeom>
          <a:solidFill>
            <a:schemeClr val="bg2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EF6D6-03B4-944B-3A4F-829270D0BB0A}"/>
              </a:ext>
            </a:extLst>
          </p:cNvPr>
          <p:cNvSpPr txBox="1"/>
          <p:nvPr/>
        </p:nvSpPr>
        <p:spPr>
          <a:xfrm>
            <a:off x="2636722" y="4905780"/>
            <a:ext cx="17320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Written Feedback (Generation)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10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686553-64DE-B79A-4690-6902F1C36F80}"/>
              </a:ext>
            </a:extLst>
          </p:cNvPr>
          <p:cNvGrpSpPr>
            <a:grpSpLocks noChangeAspect="1"/>
          </p:cNvGrpSpPr>
          <p:nvPr/>
        </p:nvGrpSpPr>
        <p:grpSpPr>
          <a:xfrm>
            <a:off x="3016622" y="1191016"/>
            <a:ext cx="5485203" cy="2897229"/>
            <a:chOff x="609600" y="666750"/>
            <a:chExt cx="7772400" cy="4105303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9DF20F1-4294-0BFF-384E-F2F3B1A70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666750"/>
              <a:ext cx="7772400" cy="41053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E5ED8-6278-AE12-2B79-54BF0CB7A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3502152"/>
              <a:ext cx="2700915" cy="155448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BF2B8DD-D289-5EBC-60EA-D335F1753EFF}"/>
              </a:ext>
            </a:extLst>
          </p:cNvPr>
          <p:cNvSpPr txBox="1"/>
          <p:nvPr/>
        </p:nvSpPr>
        <p:spPr>
          <a:xfrm>
            <a:off x="639022" y="3187390"/>
            <a:ext cx="1786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Learner’s attempt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8A82C96-9DA8-B773-89AA-3406F34BE496}"/>
              </a:ext>
            </a:extLst>
          </p:cNvPr>
          <p:cNvSpPr/>
          <p:nvPr/>
        </p:nvSpPr>
        <p:spPr bwMode="auto">
          <a:xfrm>
            <a:off x="2479121" y="3246892"/>
            <a:ext cx="699523" cy="2286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335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645BFB-1794-3A73-EF09-1C46E93A6029}"/>
              </a:ext>
            </a:extLst>
          </p:cNvPr>
          <p:cNvSpPr txBox="1"/>
          <p:nvPr/>
        </p:nvSpPr>
        <p:spPr>
          <a:xfrm>
            <a:off x="463696" y="1530277"/>
            <a:ext cx="781020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129 tutor responses from the Lesson 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Giving Effective Praise</a:t>
            </a: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Examples of tutor responses: </a:t>
            </a:r>
            <a:endParaRPr lang="en-US" sz="160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Well done!”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1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FE1987B-F263-C94F-CD7B-8891FC2E1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576" y="1153217"/>
            <a:ext cx="1915520" cy="183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82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645BFB-1794-3A73-EF09-1C46E93A6029}"/>
              </a:ext>
            </a:extLst>
          </p:cNvPr>
          <p:cNvSpPr txBox="1"/>
          <p:nvPr/>
        </p:nvSpPr>
        <p:spPr>
          <a:xfrm>
            <a:off x="463696" y="1530277"/>
            <a:ext cx="781020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129 tutor responses from the Lesson 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Giving Effective Praise</a:t>
            </a: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Examples of tutor responses: </a:t>
            </a:r>
            <a:endParaRPr lang="en-US" sz="160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Well done!”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1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Good effort working through this.”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FE1987B-F263-C94F-CD7B-8891FC2E1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576" y="1153217"/>
            <a:ext cx="1915520" cy="183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829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645BFB-1794-3A73-EF09-1C46E93A6029}"/>
              </a:ext>
            </a:extLst>
          </p:cNvPr>
          <p:cNvSpPr txBox="1"/>
          <p:nvPr/>
        </p:nvSpPr>
        <p:spPr>
          <a:xfrm>
            <a:off x="463696" y="1530277"/>
            <a:ext cx="781020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129 tutor responses from the Lesson 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Giving Effective Praise</a:t>
            </a: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Examples of tutor responses: </a:t>
            </a:r>
            <a:endParaRPr lang="en-US" sz="1600" i="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Well done!”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1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Good effort working through this.”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 did it, you did well, you got the right answer and you stuck with it, I'm proud of what you have done.”</a:t>
            </a: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FE1987B-F263-C94F-CD7B-8891FC2E1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576" y="1153217"/>
            <a:ext cx="1915520" cy="183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622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66F9A4E-513F-59FE-D433-AF022BC19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590" y="1509072"/>
            <a:ext cx="2041664" cy="195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B3F9E6-0BA8-2ED3-06C3-9D275FA5EF63}"/>
              </a:ext>
            </a:extLst>
          </p:cNvPr>
          <p:cNvSpPr txBox="1"/>
          <p:nvPr/>
        </p:nvSpPr>
        <p:spPr>
          <a:xfrm>
            <a:off x="441083" y="1428604"/>
            <a:ext cx="59300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Praise types</a:t>
            </a: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54A512-1FAB-CB92-6042-9C9E18ACA27F}"/>
              </a:ext>
            </a:extLst>
          </p:cNvPr>
          <p:cNvSpPr txBox="1"/>
          <p:nvPr/>
        </p:nvSpPr>
        <p:spPr>
          <a:xfrm>
            <a:off x="665141" y="2001174"/>
            <a:ext cx="61925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Effort-based praise: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focus on the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 process  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(e.g., 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“I like how you worked hard to…”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 </a:t>
            </a:r>
            <a:b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0F95666-4DEC-3A24-F7D6-D625BE7A3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" t="15928" r="76880" b="56283"/>
          <a:stretch/>
        </p:blipFill>
        <p:spPr bwMode="auto">
          <a:xfrm>
            <a:off x="170854" y="2003836"/>
            <a:ext cx="498083" cy="4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829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66F9A4E-513F-59FE-D433-AF022BC19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590" y="1509072"/>
            <a:ext cx="2041664" cy="195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B3F9E6-0BA8-2ED3-06C3-9D275FA5EF63}"/>
              </a:ext>
            </a:extLst>
          </p:cNvPr>
          <p:cNvSpPr txBox="1"/>
          <p:nvPr/>
        </p:nvSpPr>
        <p:spPr>
          <a:xfrm>
            <a:off x="441083" y="1428604"/>
            <a:ext cx="59300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Praise types</a:t>
            </a: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54A512-1FAB-CB92-6042-9C9E18ACA27F}"/>
              </a:ext>
            </a:extLst>
          </p:cNvPr>
          <p:cNvSpPr txBox="1"/>
          <p:nvPr/>
        </p:nvSpPr>
        <p:spPr>
          <a:xfrm>
            <a:off x="665141" y="2001174"/>
            <a:ext cx="61925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Effort-based praise: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focus on the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 process  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(e.g., 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“I like how you worked hard to…”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 </a:t>
            </a:r>
            <a:b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Outcome-based praise: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focus on student's achievements, such as getting an A on an assignment or getting a problem correct, and is often, but not always,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associated with unproductive praise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“Great job!”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0F95666-4DEC-3A24-F7D6-D625BE7A3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" t="15928" r="76880" b="56283"/>
          <a:stretch/>
        </p:blipFill>
        <p:spPr bwMode="auto">
          <a:xfrm>
            <a:off x="170854" y="2003836"/>
            <a:ext cx="498083" cy="4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9F8215BA-E64D-A8D5-BC61-489EDF58A2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6" t="14831" r="41006" b="56283"/>
          <a:stretch/>
        </p:blipFill>
        <p:spPr bwMode="auto">
          <a:xfrm>
            <a:off x="193285" y="2725633"/>
            <a:ext cx="495595" cy="50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091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66F9A4E-513F-59FE-D433-AF022BC19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590" y="1509072"/>
            <a:ext cx="2041664" cy="195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B3F9E6-0BA8-2ED3-06C3-9D275FA5EF63}"/>
              </a:ext>
            </a:extLst>
          </p:cNvPr>
          <p:cNvSpPr txBox="1"/>
          <p:nvPr/>
        </p:nvSpPr>
        <p:spPr>
          <a:xfrm>
            <a:off x="441083" y="1428604"/>
            <a:ext cx="59300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Praise types</a:t>
            </a: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54A512-1FAB-CB92-6042-9C9E18ACA27F}"/>
              </a:ext>
            </a:extLst>
          </p:cNvPr>
          <p:cNvSpPr txBox="1"/>
          <p:nvPr/>
        </p:nvSpPr>
        <p:spPr>
          <a:xfrm>
            <a:off x="665141" y="2001174"/>
            <a:ext cx="61925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Effort-based praise: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focus on the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 process  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(e.g., 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“I like how you worked hard to…”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 </a:t>
            </a:r>
            <a:b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Outcome-based praise: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focus on student's achievements, such as getting an A on an assignment or getting a problem correct, and is often, but not always,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associated with unproductive praise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“Great job!”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0F95666-4DEC-3A24-F7D6-D625BE7A3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" t="15928" r="76880" b="56283"/>
          <a:stretch/>
        </p:blipFill>
        <p:spPr bwMode="auto">
          <a:xfrm>
            <a:off x="170854" y="2003836"/>
            <a:ext cx="498083" cy="4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9F8215BA-E64D-A8D5-BC61-489EDF58A2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6" t="14831" r="41006" b="56283"/>
          <a:stretch/>
        </p:blipFill>
        <p:spPr bwMode="auto">
          <a:xfrm>
            <a:off x="193285" y="2725633"/>
            <a:ext cx="495595" cy="50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8BFA68-CA18-DA4D-0C82-2A0E5B9B8B36}"/>
              </a:ext>
            </a:extLst>
          </p:cNvPr>
          <p:cNvSpPr txBox="1"/>
          <p:nvPr/>
        </p:nvSpPr>
        <p:spPr>
          <a:xfrm>
            <a:off x="748453" y="4309498"/>
            <a:ext cx="754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Automated feedback on trainee responses to open-ended questions</a:t>
            </a:r>
          </a:p>
        </p:txBody>
      </p:sp>
    </p:spTree>
    <p:extLst>
      <p:ext uri="{BB962C8B-B14F-4D97-AF65-F5344CB8AC3E}">
        <p14:creationId xmlns:p14="http://schemas.microsoft.com/office/powerpoint/2010/main" val="458953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DF618F-ED4B-1308-73E3-CE12B251219B}"/>
              </a:ext>
            </a:extLst>
          </p:cNvPr>
          <p:cNvSpPr/>
          <p:nvPr/>
        </p:nvSpPr>
        <p:spPr>
          <a:xfrm>
            <a:off x="421487" y="1396732"/>
            <a:ext cx="2212349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Trainee tutor responses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 = 129)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539DF3-9DDD-5348-7E85-A6D110536E6B}"/>
              </a:ext>
            </a:extLst>
          </p:cNvPr>
          <p:cNvSpPr txBox="1"/>
          <p:nvPr/>
        </p:nvSpPr>
        <p:spPr>
          <a:xfrm>
            <a:off x="441083" y="4305070"/>
            <a:ext cx="816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47472" indent="-457200">
              <a:spcAft>
                <a:spcPts val="0"/>
              </a:spcAft>
            </a:pPr>
            <a:r>
              <a:rPr lang="en-US" sz="900" b="1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E., Han, F., Gurung, A., Thomas, D. R., Tan, W., Ngoc, D. N., &amp; Koedinger, K. R. (2024). How Can I Improve? Using GPT to Highlight the Desired and Undesired Parts of Open-ended Responses. </a:t>
            </a:r>
            <a:r>
              <a:rPr lang="en-US" sz="9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17th International Conference on Educational Data Mining </a:t>
            </a:r>
            <a:r>
              <a:rPr lang="en-US" sz="9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endParaRPr lang="en-US" sz="9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472" indent="-457200">
              <a:spcAft>
                <a:spcPts val="600"/>
              </a:spcAft>
            </a:pPr>
            <a:r>
              <a:rPr lang="en-US" sz="900" b="0" i="0" dirty="0" err="1">
                <a:solidFill>
                  <a:srgbClr val="222222"/>
                </a:solidFill>
                <a:effectLst/>
              </a:rPr>
              <a:t>Aleven</a:t>
            </a:r>
            <a:r>
              <a:rPr lang="en-US" sz="900" b="0" i="0" dirty="0">
                <a:solidFill>
                  <a:srgbClr val="222222"/>
                </a:solidFill>
                <a:effectLst/>
              </a:rPr>
              <a:t>, V., Popescu, O., &amp; Koedinger, K. R. (2001). Towards tutorial dialog to support self-explanation: Adding natural language understanding to a cognitive tutor. In </a:t>
            </a:r>
            <a:r>
              <a:rPr lang="en-US" sz="900" b="0" i="1" dirty="0">
                <a:solidFill>
                  <a:srgbClr val="222222"/>
                </a:solidFill>
                <a:effectLst/>
              </a:rPr>
              <a:t>Proceedings of Artificial Intelligence in Education</a:t>
            </a:r>
            <a:r>
              <a:rPr lang="en-US" sz="900" b="0" i="0" dirty="0">
                <a:solidFill>
                  <a:srgbClr val="222222"/>
                </a:solidFill>
                <a:effectLst/>
              </a:rPr>
              <a:t> (pp. 246-255).</a:t>
            </a:r>
            <a:r>
              <a:rPr lang="en-AU" sz="900" dirty="0"/>
              <a:t> </a:t>
            </a:r>
            <a:endParaRPr 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6F313A-EBD4-E439-D6FD-E15FC297973A}"/>
              </a:ext>
            </a:extLst>
          </p:cNvPr>
          <p:cNvSpPr txBox="1"/>
          <p:nvPr/>
        </p:nvSpPr>
        <p:spPr>
          <a:xfrm>
            <a:off x="442596" y="4050732"/>
            <a:ext cx="4572000" cy="294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Founding source: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Richard King Mellon Foundation, USA</a:t>
            </a:r>
          </a:p>
        </p:txBody>
      </p:sp>
    </p:spTree>
    <p:extLst>
      <p:ext uri="{BB962C8B-B14F-4D97-AF65-F5344CB8AC3E}">
        <p14:creationId xmlns:p14="http://schemas.microsoft.com/office/powerpoint/2010/main" val="266496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DF618F-ED4B-1308-73E3-CE12B251219B}"/>
              </a:ext>
            </a:extLst>
          </p:cNvPr>
          <p:cNvSpPr/>
          <p:nvPr/>
        </p:nvSpPr>
        <p:spPr>
          <a:xfrm>
            <a:off x="421487" y="1396732"/>
            <a:ext cx="2212349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Trainee tutor responses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 = 129)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51D2CD9-A9F8-EC84-BE6C-72F48D83C867}"/>
              </a:ext>
            </a:extLst>
          </p:cNvPr>
          <p:cNvSpPr/>
          <p:nvPr/>
        </p:nvSpPr>
        <p:spPr>
          <a:xfrm>
            <a:off x="2728596" y="1712980"/>
            <a:ext cx="702882" cy="20626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9292BE-E123-717A-E25C-CEB022236CDE}"/>
              </a:ext>
            </a:extLst>
          </p:cNvPr>
          <p:cNvSpPr/>
          <p:nvPr/>
        </p:nvSpPr>
        <p:spPr>
          <a:xfrm>
            <a:off x="3509304" y="1397054"/>
            <a:ext cx="1781306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annotation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539DF3-9DDD-5348-7E85-A6D110536E6B}"/>
              </a:ext>
            </a:extLst>
          </p:cNvPr>
          <p:cNvSpPr txBox="1"/>
          <p:nvPr/>
        </p:nvSpPr>
        <p:spPr>
          <a:xfrm>
            <a:off x="441083" y="4305070"/>
            <a:ext cx="816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47472" indent="-457200">
              <a:spcAft>
                <a:spcPts val="0"/>
              </a:spcAft>
            </a:pPr>
            <a:r>
              <a:rPr lang="en-US" sz="900" b="1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E., Han, F., Gurung, A., Thomas, D. R., Tan, W., Ngoc, D. N., &amp; Koedinger, K. R. (2024). How Can I Improve? Using GPT to Highlight the Desired and Undesired Parts of Open-ended Responses. </a:t>
            </a:r>
            <a:r>
              <a:rPr lang="en-US" sz="9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17th International Conference on Educational Data Mining </a:t>
            </a:r>
            <a:r>
              <a:rPr lang="en-US" sz="9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endParaRPr lang="en-US" sz="9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472" indent="-457200">
              <a:spcAft>
                <a:spcPts val="600"/>
              </a:spcAft>
            </a:pPr>
            <a:r>
              <a:rPr lang="en-US" sz="900" b="0" i="0" dirty="0" err="1">
                <a:solidFill>
                  <a:srgbClr val="222222"/>
                </a:solidFill>
                <a:effectLst/>
              </a:rPr>
              <a:t>Aleven</a:t>
            </a:r>
            <a:r>
              <a:rPr lang="en-US" sz="900" b="0" i="0" dirty="0">
                <a:solidFill>
                  <a:srgbClr val="222222"/>
                </a:solidFill>
                <a:effectLst/>
              </a:rPr>
              <a:t>, V., Popescu, O., &amp; Koedinger, K. R. (2001). Towards tutorial dialog to support self-explanation: Adding natural language understanding to a cognitive tutor. In </a:t>
            </a:r>
            <a:r>
              <a:rPr lang="en-US" sz="900" b="0" i="1" dirty="0">
                <a:solidFill>
                  <a:srgbClr val="222222"/>
                </a:solidFill>
                <a:effectLst/>
              </a:rPr>
              <a:t>Proceedings of Artificial Intelligence in Education</a:t>
            </a:r>
            <a:r>
              <a:rPr lang="en-US" sz="900" b="0" i="0" dirty="0">
                <a:solidFill>
                  <a:srgbClr val="222222"/>
                </a:solidFill>
                <a:effectLst/>
              </a:rPr>
              <a:t> (pp. 246-255).</a:t>
            </a:r>
            <a:r>
              <a:rPr lang="en-AU" sz="900" dirty="0"/>
              <a:t> </a:t>
            </a:r>
            <a:endParaRPr 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6F313A-EBD4-E439-D6FD-E15FC297973A}"/>
              </a:ext>
            </a:extLst>
          </p:cNvPr>
          <p:cNvSpPr txBox="1"/>
          <p:nvPr/>
        </p:nvSpPr>
        <p:spPr>
          <a:xfrm>
            <a:off x="442596" y="4050732"/>
            <a:ext cx="4572000" cy="294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Founding source: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Richard King Mellon Foundation, USA</a:t>
            </a:r>
          </a:p>
        </p:txBody>
      </p:sp>
    </p:spTree>
    <p:extLst>
      <p:ext uri="{BB962C8B-B14F-4D97-AF65-F5344CB8AC3E}">
        <p14:creationId xmlns:p14="http://schemas.microsoft.com/office/powerpoint/2010/main" val="20962958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DF618F-ED4B-1308-73E3-CE12B251219B}"/>
              </a:ext>
            </a:extLst>
          </p:cNvPr>
          <p:cNvSpPr/>
          <p:nvPr/>
        </p:nvSpPr>
        <p:spPr>
          <a:xfrm>
            <a:off x="421487" y="1396732"/>
            <a:ext cx="2212349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Trainee tutor responses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 = 129)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51D2CD9-A9F8-EC84-BE6C-72F48D83C867}"/>
              </a:ext>
            </a:extLst>
          </p:cNvPr>
          <p:cNvSpPr/>
          <p:nvPr/>
        </p:nvSpPr>
        <p:spPr>
          <a:xfrm>
            <a:off x="2728596" y="1712980"/>
            <a:ext cx="702882" cy="20626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836BED-0C93-057D-0A07-C5F43505E1CD}"/>
              </a:ext>
            </a:extLst>
          </p:cNvPr>
          <p:cNvSpPr/>
          <p:nvPr/>
        </p:nvSpPr>
        <p:spPr>
          <a:xfrm>
            <a:off x="3647777" y="3002056"/>
            <a:ext cx="1509771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GPT-3.5 &amp; 4 models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9292BE-E123-717A-E25C-CEB022236CDE}"/>
              </a:ext>
            </a:extLst>
          </p:cNvPr>
          <p:cNvSpPr/>
          <p:nvPr/>
        </p:nvSpPr>
        <p:spPr>
          <a:xfrm>
            <a:off x="3509304" y="1397054"/>
            <a:ext cx="1781306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annotation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75DDE0-010B-5F56-DF7B-22100EB94C6C}"/>
              </a:ext>
            </a:extLst>
          </p:cNvPr>
          <p:cNvSpPr txBox="1"/>
          <p:nvPr/>
        </p:nvSpPr>
        <p:spPr>
          <a:xfrm>
            <a:off x="3396513" y="2340917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Prompt &amp; 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Fine-tune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73B292B-726B-FA35-AF4C-8D84CBED3991}"/>
              </a:ext>
            </a:extLst>
          </p:cNvPr>
          <p:cNvSpPr/>
          <p:nvPr/>
        </p:nvSpPr>
        <p:spPr>
          <a:xfrm rot="5400000">
            <a:off x="4095431" y="2528423"/>
            <a:ext cx="546729" cy="20626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539DF3-9DDD-5348-7E85-A6D110536E6B}"/>
              </a:ext>
            </a:extLst>
          </p:cNvPr>
          <p:cNvSpPr txBox="1"/>
          <p:nvPr/>
        </p:nvSpPr>
        <p:spPr>
          <a:xfrm>
            <a:off x="441083" y="4305070"/>
            <a:ext cx="816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47472" indent="-457200">
              <a:spcAft>
                <a:spcPts val="0"/>
              </a:spcAft>
            </a:pPr>
            <a:r>
              <a:rPr lang="en-US" sz="900" b="1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E., Han, F., Gurung, A., Thomas, D. R., Tan, W., Ngoc, D. N., &amp; Koedinger, K. R. (2024). How Can I Improve? Using GPT to Highlight the Desired and Undesired Parts of Open-ended Responses. </a:t>
            </a:r>
            <a:r>
              <a:rPr lang="en-US" sz="9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17th International Conference on Educational Data Mining </a:t>
            </a:r>
            <a:r>
              <a:rPr lang="en-US" sz="9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endParaRPr lang="en-US" sz="9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472" indent="-457200">
              <a:spcAft>
                <a:spcPts val="600"/>
              </a:spcAft>
            </a:pPr>
            <a:r>
              <a:rPr lang="en-US" sz="900" b="0" i="0" dirty="0" err="1">
                <a:solidFill>
                  <a:srgbClr val="222222"/>
                </a:solidFill>
                <a:effectLst/>
              </a:rPr>
              <a:t>Aleven</a:t>
            </a:r>
            <a:r>
              <a:rPr lang="en-US" sz="900" b="0" i="0" dirty="0">
                <a:solidFill>
                  <a:srgbClr val="222222"/>
                </a:solidFill>
                <a:effectLst/>
              </a:rPr>
              <a:t>, V., Popescu, O., &amp; Koedinger, K. R. (2001). Towards tutorial dialog to support self-explanation: Adding natural language understanding to a cognitive tutor. In </a:t>
            </a:r>
            <a:r>
              <a:rPr lang="en-US" sz="900" b="0" i="1" dirty="0">
                <a:solidFill>
                  <a:srgbClr val="222222"/>
                </a:solidFill>
                <a:effectLst/>
              </a:rPr>
              <a:t>Proceedings of Artificial Intelligence in Education</a:t>
            </a:r>
            <a:r>
              <a:rPr lang="en-US" sz="900" b="0" i="0" dirty="0">
                <a:solidFill>
                  <a:srgbClr val="222222"/>
                </a:solidFill>
                <a:effectLst/>
              </a:rPr>
              <a:t> (pp. 246-255).</a:t>
            </a:r>
            <a:r>
              <a:rPr lang="en-AU" sz="900" dirty="0"/>
              <a:t> </a:t>
            </a:r>
            <a:endParaRPr 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6F313A-EBD4-E439-D6FD-E15FC297973A}"/>
              </a:ext>
            </a:extLst>
          </p:cNvPr>
          <p:cNvSpPr txBox="1"/>
          <p:nvPr/>
        </p:nvSpPr>
        <p:spPr>
          <a:xfrm>
            <a:off x="442596" y="4050732"/>
            <a:ext cx="4572000" cy="294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Founding source: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Richard King Mellon Foundation, USA</a:t>
            </a:r>
          </a:p>
        </p:txBody>
      </p:sp>
    </p:spTree>
    <p:extLst>
      <p:ext uri="{BB962C8B-B14F-4D97-AF65-F5344CB8AC3E}">
        <p14:creationId xmlns:p14="http://schemas.microsoft.com/office/powerpoint/2010/main" val="11203492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91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/>
        </p:nvSpPr>
        <p:spPr>
          <a:xfrm>
            <a:off x="314700" y="1555800"/>
            <a:ext cx="36477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Slab"/>
              </a:rPr>
              <a:t>What is Personalized Learning Squared (PLUS)?</a:t>
            </a:r>
            <a:endParaRPr sz="3000" b="1" i="0" u="none" strike="noStrike" cap="none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Roboto Slab"/>
            </a:endParaRPr>
          </a:p>
        </p:txBody>
      </p:sp>
      <p:sp>
        <p:nvSpPr>
          <p:cNvPr id="127" name="Google Shape;127;p6"/>
          <p:cNvSpPr txBox="1"/>
          <p:nvPr/>
        </p:nvSpPr>
        <p:spPr>
          <a:xfrm>
            <a:off x="4527275" y="1411200"/>
            <a:ext cx="4415100" cy="23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PLUS is a comprehensive suite of solutions designed to optimize tutoring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Our mission is to double math learning for 10,000 students by 2026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7" name="Google Shape;83;p1">
            <a:extLst>
              <a:ext uri="{FF2B5EF4-FFF2-40B4-BE49-F238E27FC236}">
                <a16:creationId xmlns:a16="http://schemas.microsoft.com/office/drawing/2014/main" id="{E9610E93-FF52-0B41-580A-56A4C69FB53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6917" y="133364"/>
            <a:ext cx="820726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4;p1">
            <a:extLst>
              <a:ext uri="{FF2B5EF4-FFF2-40B4-BE49-F238E27FC236}">
                <a16:creationId xmlns:a16="http://schemas.microsoft.com/office/drawing/2014/main" id="{C2BB400D-30CD-CB28-71F1-E0413259B02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47335" y="133350"/>
            <a:ext cx="1534248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DF618F-ED4B-1308-73E3-CE12B251219B}"/>
              </a:ext>
            </a:extLst>
          </p:cNvPr>
          <p:cNvSpPr/>
          <p:nvPr/>
        </p:nvSpPr>
        <p:spPr>
          <a:xfrm>
            <a:off x="421487" y="1396732"/>
            <a:ext cx="2212349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Trainee tutor responses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 = 129)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51D2CD9-A9F8-EC84-BE6C-72F48D83C867}"/>
              </a:ext>
            </a:extLst>
          </p:cNvPr>
          <p:cNvSpPr/>
          <p:nvPr/>
        </p:nvSpPr>
        <p:spPr>
          <a:xfrm>
            <a:off x="2728596" y="1712980"/>
            <a:ext cx="702882" cy="20626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836BED-0C93-057D-0A07-C5F43505E1CD}"/>
              </a:ext>
            </a:extLst>
          </p:cNvPr>
          <p:cNvSpPr/>
          <p:nvPr/>
        </p:nvSpPr>
        <p:spPr>
          <a:xfrm>
            <a:off x="3647777" y="3002056"/>
            <a:ext cx="1509771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GPT-3.5 &amp; 4 models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9292BE-E123-717A-E25C-CEB022236CDE}"/>
              </a:ext>
            </a:extLst>
          </p:cNvPr>
          <p:cNvSpPr/>
          <p:nvPr/>
        </p:nvSpPr>
        <p:spPr>
          <a:xfrm>
            <a:off x="3509304" y="1397054"/>
            <a:ext cx="1781306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annotation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75DDE0-010B-5F56-DF7B-22100EB94C6C}"/>
              </a:ext>
            </a:extLst>
          </p:cNvPr>
          <p:cNvSpPr txBox="1"/>
          <p:nvPr/>
        </p:nvSpPr>
        <p:spPr>
          <a:xfrm>
            <a:off x="3396513" y="2340917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Prompt &amp; 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Fine-tune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73B292B-726B-FA35-AF4C-8D84CBED3991}"/>
              </a:ext>
            </a:extLst>
          </p:cNvPr>
          <p:cNvSpPr/>
          <p:nvPr/>
        </p:nvSpPr>
        <p:spPr>
          <a:xfrm rot="5400000">
            <a:off x="4095431" y="2528423"/>
            <a:ext cx="546729" cy="20626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25C42ED7-1686-D5CB-EF81-CFB0DCBE5D84}"/>
              </a:ext>
            </a:extLst>
          </p:cNvPr>
          <p:cNvSpPr/>
          <p:nvPr/>
        </p:nvSpPr>
        <p:spPr>
          <a:xfrm>
            <a:off x="5290610" y="3319686"/>
            <a:ext cx="702882" cy="20626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981C77-006E-02DD-10DA-4CB70F26D918}"/>
              </a:ext>
            </a:extLst>
          </p:cNvPr>
          <p:cNvSpPr/>
          <p:nvPr/>
        </p:nvSpPr>
        <p:spPr>
          <a:xfrm>
            <a:off x="6126553" y="3002055"/>
            <a:ext cx="2213113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Templated explanatory feedback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539DF3-9DDD-5348-7E85-A6D110536E6B}"/>
              </a:ext>
            </a:extLst>
          </p:cNvPr>
          <p:cNvSpPr txBox="1"/>
          <p:nvPr/>
        </p:nvSpPr>
        <p:spPr>
          <a:xfrm>
            <a:off x="441083" y="4305070"/>
            <a:ext cx="816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47472" indent="-457200">
              <a:spcAft>
                <a:spcPts val="0"/>
              </a:spcAft>
            </a:pPr>
            <a:r>
              <a:rPr lang="en-US" sz="900" b="1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E., Han, F., Gurung, A., Thomas, D. R., Tan, W., Ngoc, D. N., &amp; Koedinger, K. R. (2024). How Can I Improve? Using GPT to Highlight the Desired and Undesired Parts of Open-ended Responses. </a:t>
            </a:r>
            <a:r>
              <a:rPr lang="en-US" sz="9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17th International Conference on Educational Data Mining </a:t>
            </a:r>
            <a:r>
              <a:rPr lang="en-US" sz="9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endParaRPr lang="en-US" sz="9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472" indent="-457200">
              <a:spcAft>
                <a:spcPts val="600"/>
              </a:spcAft>
            </a:pPr>
            <a:r>
              <a:rPr lang="en-US" sz="900" b="0" i="0" dirty="0" err="1">
                <a:solidFill>
                  <a:srgbClr val="222222"/>
                </a:solidFill>
                <a:effectLst/>
              </a:rPr>
              <a:t>Aleven</a:t>
            </a:r>
            <a:r>
              <a:rPr lang="en-US" sz="900" b="0" i="0" dirty="0">
                <a:solidFill>
                  <a:srgbClr val="222222"/>
                </a:solidFill>
                <a:effectLst/>
              </a:rPr>
              <a:t>, V., Popescu, O., &amp; Koedinger, K. R. (2001). Towards tutorial dialog to support self-explanation: Adding natural language understanding to a cognitive tutor. In </a:t>
            </a:r>
            <a:r>
              <a:rPr lang="en-US" sz="900" b="0" i="1" dirty="0">
                <a:solidFill>
                  <a:srgbClr val="222222"/>
                </a:solidFill>
                <a:effectLst/>
              </a:rPr>
              <a:t>Proceedings of Artificial Intelligence in Education</a:t>
            </a:r>
            <a:r>
              <a:rPr lang="en-US" sz="900" b="0" i="0" dirty="0">
                <a:solidFill>
                  <a:srgbClr val="222222"/>
                </a:solidFill>
                <a:effectLst/>
              </a:rPr>
              <a:t> (pp. 246-255).</a:t>
            </a:r>
            <a:r>
              <a:rPr lang="en-AU" sz="900" dirty="0"/>
              <a:t> </a:t>
            </a:r>
            <a:endParaRPr 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6F313A-EBD4-E439-D6FD-E15FC297973A}"/>
              </a:ext>
            </a:extLst>
          </p:cNvPr>
          <p:cNvSpPr txBox="1"/>
          <p:nvPr/>
        </p:nvSpPr>
        <p:spPr>
          <a:xfrm>
            <a:off x="442596" y="4050732"/>
            <a:ext cx="4572000" cy="294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Founding source: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Richard King Mellon Foundation, USA</a:t>
            </a:r>
          </a:p>
        </p:txBody>
      </p:sp>
    </p:spTree>
    <p:extLst>
      <p:ext uri="{BB962C8B-B14F-4D97-AF65-F5344CB8AC3E}">
        <p14:creationId xmlns:p14="http://schemas.microsoft.com/office/powerpoint/2010/main" val="15605959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32A6A-9DBB-D936-BDF8-AD0E0680DCDC}"/>
              </a:ext>
            </a:extLst>
          </p:cNvPr>
          <p:cNvSpPr txBox="1"/>
          <p:nvPr/>
        </p:nvSpPr>
        <p:spPr>
          <a:xfrm>
            <a:off x="1064932" y="2063795"/>
            <a:ext cx="769806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an automated feedback, which can </a:t>
            </a:r>
            <a:r>
              <a:rPr lang="en-A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desired and undesired components from learners’ responses</a:t>
            </a:r>
          </a:p>
          <a:p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a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measure the quality of highlighted components identified by GPT models</a:t>
            </a:r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F881CB-8E06-C0C4-C722-E25C48DB8CD3}"/>
              </a:ext>
            </a:extLst>
          </p:cNvPr>
          <p:cNvSpPr txBox="1"/>
          <p:nvPr/>
        </p:nvSpPr>
        <p:spPr>
          <a:xfrm>
            <a:off x="379133" y="1481401"/>
            <a:ext cx="5929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Highlights: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356187-BEC2-A96A-1AC5-7A6479DBFA06}"/>
              </a:ext>
            </a:extLst>
          </p:cNvPr>
          <p:cNvSpPr txBox="1"/>
          <p:nvPr/>
        </p:nvSpPr>
        <p:spPr>
          <a:xfrm>
            <a:off x="495595" y="4579016"/>
            <a:ext cx="8269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 algn="just" rtl="0">
              <a:spcBef>
                <a:spcPts val="0"/>
              </a:spcBef>
              <a:spcAft>
                <a:spcPts val="600"/>
              </a:spcAft>
            </a:pPr>
            <a:r>
              <a:rPr lang="en-US" sz="900" b="1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E., Han, F., Gurung, A., Thomas, D. R., Tan, W., Ngoc, D. N., &amp; Koedinger, K. R. (2024). How Can I Improve? Using GPT to Highlight the Desired and Undesired Parts of Open-ended Responses. </a:t>
            </a:r>
            <a:r>
              <a:rPr lang="en-US" sz="9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17th International Conference on Educational Data Mining </a:t>
            </a:r>
            <a:r>
              <a:rPr lang="en-US" sz="9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endParaRPr lang="en-US" sz="9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76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22</a:t>
            </a:fld>
            <a:endParaRPr lang="en-US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63DA1454-AC9E-B644-AACB-0A60B5FB5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22" y="1123950"/>
            <a:ext cx="7823956" cy="206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750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23</a:t>
            </a:fld>
            <a:endParaRPr lang="en-US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63DA1454-AC9E-B644-AACB-0A60B5FB5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22" y="1123950"/>
            <a:ext cx="7823956" cy="206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F5AB40-98C6-00EF-0E01-982DB946B147}"/>
              </a:ext>
            </a:extLst>
          </p:cNvPr>
          <p:cNvSpPr txBox="1"/>
          <p:nvPr/>
        </p:nvSpPr>
        <p:spPr>
          <a:xfrm>
            <a:off x="990600" y="3913225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for trainees:</a:t>
            </a:r>
          </a:p>
          <a:p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 should focus on praising the students for their effort and process towards learning. Do you want to try responding again?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335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24</a:t>
            </a:fld>
            <a:endParaRPr lang="en-US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63DA1454-AC9E-B644-AACB-0A60B5FB5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22" y="1123950"/>
            <a:ext cx="7823956" cy="206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F5AB40-98C6-00EF-0E01-982DB946B147}"/>
              </a:ext>
            </a:extLst>
          </p:cNvPr>
          <p:cNvSpPr txBox="1"/>
          <p:nvPr/>
        </p:nvSpPr>
        <p:spPr>
          <a:xfrm>
            <a:off x="990600" y="3913225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for trainees:</a:t>
            </a:r>
          </a:p>
          <a:p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 should focus on praising the students for their effort and process towards learning. Do you want to try responding again?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ultiply 4">
            <a:extLst>
              <a:ext uri="{FF2B5EF4-FFF2-40B4-BE49-F238E27FC236}">
                <a16:creationId xmlns:a16="http://schemas.microsoft.com/office/drawing/2014/main" id="{851F9676-CAEF-0D75-7849-335D38683E5E}"/>
              </a:ext>
            </a:extLst>
          </p:cNvPr>
          <p:cNvSpPr/>
          <p:nvPr/>
        </p:nvSpPr>
        <p:spPr bwMode="auto">
          <a:xfrm>
            <a:off x="3501443" y="1020416"/>
            <a:ext cx="2667000" cy="2548015"/>
          </a:xfrm>
          <a:prstGeom prst="mathMultiply">
            <a:avLst>
              <a:gd name="adj1" fmla="val 11643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0B5B42-1024-6A6A-A9BC-007BE14A32CD}"/>
              </a:ext>
            </a:extLst>
          </p:cNvPr>
          <p:cNvSpPr txBox="1"/>
          <p:nvPr/>
        </p:nvSpPr>
        <p:spPr>
          <a:xfrm>
            <a:off x="682043" y="3357083"/>
            <a:ext cx="83058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Trainees: Where am I wrong and how can I improve?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01403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F8901-D67A-FDE7-0E91-E726F3868E01}"/>
              </a:ext>
            </a:extLst>
          </p:cNvPr>
          <p:cNvSpPr txBox="1"/>
          <p:nvPr/>
        </p:nvSpPr>
        <p:spPr>
          <a:xfrm>
            <a:off x="595350" y="2172458"/>
            <a:ext cx="81150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Trainee tutor: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“Well done, Kevin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! Let’s work on the next one”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56E9A-F6FC-6ED2-2428-3549EB078211}"/>
              </a:ext>
            </a:extLst>
          </p:cNvPr>
          <p:cNvSpPr txBox="1"/>
          <p:nvPr/>
        </p:nvSpPr>
        <p:spPr>
          <a:xfrm>
            <a:off x="1458310" y="1572293"/>
            <a:ext cx="6470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Effort-based praise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8C9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Outcome-based praise</a:t>
            </a:r>
          </a:p>
        </p:txBody>
      </p:sp>
    </p:spTree>
    <p:extLst>
      <p:ext uri="{BB962C8B-B14F-4D97-AF65-F5344CB8AC3E}">
        <p14:creationId xmlns:p14="http://schemas.microsoft.com/office/powerpoint/2010/main" val="152210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F8901-D67A-FDE7-0E91-E726F3868E01}"/>
              </a:ext>
            </a:extLst>
          </p:cNvPr>
          <p:cNvSpPr txBox="1"/>
          <p:nvPr/>
        </p:nvSpPr>
        <p:spPr>
          <a:xfrm>
            <a:off x="595350" y="2172458"/>
            <a:ext cx="8115005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Trainee tutor: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8C9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Well done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Kevin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! Let’s work on the next one”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for the trainee tutor: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5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Saying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“Well done”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praising students for the outcome. You should focus on praising the students for their effort and process towards learning. Do you want to try responding again?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56E9A-F6FC-6ED2-2428-3549EB078211}"/>
              </a:ext>
            </a:extLst>
          </p:cNvPr>
          <p:cNvSpPr txBox="1"/>
          <p:nvPr/>
        </p:nvSpPr>
        <p:spPr>
          <a:xfrm>
            <a:off x="1458310" y="1572293"/>
            <a:ext cx="6470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Effort-based praise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8C9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Outcome-based praise</a:t>
            </a:r>
          </a:p>
        </p:txBody>
      </p:sp>
    </p:spTree>
    <p:extLst>
      <p:ext uri="{BB962C8B-B14F-4D97-AF65-F5344CB8AC3E}">
        <p14:creationId xmlns:p14="http://schemas.microsoft.com/office/powerpoint/2010/main" val="3602102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F8901-D67A-FDE7-0E91-E726F3868E01}"/>
              </a:ext>
            </a:extLst>
          </p:cNvPr>
          <p:cNvSpPr txBox="1"/>
          <p:nvPr/>
        </p:nvSpPr>
        <p:spPr>
          <a:xfrm>
            <a:off x="595350" y="2172458"/>
            <a:ext cx="81150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Trainee tutor: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“Good effort working through this, let’s move to the next problem.”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56E9A-F6FC-6ED2-2428-3549EB078211}"/>
              </a:ext>
            </a:extLst>
          </p:cNvPr>
          <p:cNvSpPr txBox="1"/>
          <p:nvPr/>
        </p:nvSpPr>
        <p:spPr>
          <a:xfrm>
            <a:off x="1458310" y="1572293"/>
            <a:ext cx="6470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Effort-based praise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8C9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Outcome-based praise</a:t>
            </a:r>
          </a:p>
        </p:txBody>
      </p:sp>
    </p:spTree>
    <p:extLst>
      <p:ext uri="{BB962C8B-B14F-4D97-AF65-F5344CB8AC3E}">
        <p14:creationId xmlns:p14="http://schemas.microsoft.com/office/powerpoint/2010/main" val="2639118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F8901-D67A-FDE7-0E91-E726F3868E01}"/>
              </a:ext>
            </a:extLst>
          </p:cNvPr>
          <p:cNvSpPr txBox="1"/>
          <p:nvPr/>
        </p:nvSpPr>
        <p:spPr>
          <a:xfrm>
            <a:off x="595350" y="2172458"/>
            <a:ext cx="8115005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Trainee tutor: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Good effort working through this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let’s move to the next problem.”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for the trainee tutor: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5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Saying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“Good effort working through this”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nice example of effort-based praise, which praises students for their effort.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56E9A-F6FC-6ED2-2428-3549EB078211}"/>
              </a:ext>
            </a:extLst>
          </p:cNvPr>
          <p:cNvSpPr txBox="1"/>
          <p:nvPr/>
        </p:nvSpPr>
        <p:spPr>
          <a:xfrm>
            <a:off x="1458310" y="1572293"/>
            <a:ext cx="6470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Effort-based praise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8C9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Outcome-based praise</a:t>
            </a:r>
          </a:p>
        </p:txBody>
      </p:sp>
    </p:spTree>
    <p:extLst>
      <p:ext uri="{BB962C8B-B14F-4D97-AF65-F5344CB8AC3E}">
        <p14:creationId xmlns:p14="http://schemas.microsoft.com/office/powerpoint/2010/main" val="2166878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29</a:t>
            </a:fld>
            <a:endParaRPr lang="en-US" dirty="0"/>
          </a:p>
        </p:txBody>
      </p:sp>
      <p:pic>
        <p:nvPicPr>
          <p:cNvPr id="12" name="Picture 11" descr="A close-up of a document&#10;&#10;Description automatically generated">
            <a:extLst>
              <a:ext uri="{FF2B5EF4-FFF2-40B4-BE49-F238E27FC236}">
                <a16:creationId xmlns:a16="http://schemas.microsoft.com/office/drawing/2014/main" id="{93677059-C6D3-C9F2-28E0-8F081629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61284"/>
            <a:ext cx="2209800" cy="2980661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BAE5F19-17FB-08A9-13EE-6DADD7C3040C}"/>
              </a:ext>
            </a:extLst>
          </p:cNvPr>
          <p:cNvSpPr/>
          <p:nvPr/>
        </p:nvSpPr>
        <p:spPr bwMode="auto">
          <a:xfrm>
            <a:off x="5304247" y="2550772"/>
            <a:ext cx="1440959" cy="4572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3C83D-E5A4-88EF-4F88-8C49DDC796AA}"/>
              </a:ext>
            </a:extLst>
          </p:cNvPr>
          <p:cNvSpPr txBox="1"/>
          <p:nvPr/>
        </p:nvSpPr>
        <p:spPr>
          <a:xfrm>
            <a:off x="5304248" y="2150662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Fine-tune</a:t>
            </a:r>
          </a:p>
        </p:txBody>
      </p:sp>
      <p:pic>
        <p:nvPicPr>
          <p:cNvPr id="15" name="Picture 2" descr="Revolutionizing Custom AI: OpenAI's GPT-3.5 Turbo Fine-Tuning Unleashed!">
            <a:extLst>
              <a:ext uri="{FF2B5EF4-FFF2-40B4-BE49-F238E27FC236}">
                <a16:creationId xmlns:a16="http://schemas.microsoft.com/office/drawing/2014/main" id="{4A5390A4-DE65-A638-10FA-8E9CC5CD7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311" y="1932399"/>
            <a:ext cx="2032733" cy="169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lus 15">
            <a:extLst>
              <a:ext uri="{FF2B5EF4-FFF2-40B4-BE49-F238E27FC236}">
                <a16:creationId xmlns:a16="http://schemas.microsoft.com/office/drawing/2014/main" id="{0E586181-742F-1E1B-CF85-7FB841EE14A7}"/>
              </a:ext>
            </a:extLst>
          </p:cNvPr>
          <p:cNvSpPr/>
          <p:nvPr/>
        </p:nvSpPr>
        <p:spPr bwMode="auto">
          <a:xfrm>
            <a:off x="2960389" y="2436471"/>
            <a:ext cx="726933" cy="685800"/>
          </a:xfrm>
          <a:prstGeom prst="mathPlus">
            <a:avLst>
              <a:gd name="adj1" fmla="val 8975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solidFill>
                  <a:sysClr val="windowText" lastClr="000000"/>
                </a:solidFill>
              </a:ln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7A915-9CD7-37D8-AA06-48728638D808}"/>
              </a:ext>
            </a:extLst>
          </p:cNvPr>
          <p:cNvSpPr txBox="1"/>
          <p:nvPr/>
        </p:nvSpPr>
        <p:spPr>
          <a:xfrm>
            <a:off x="3680006" y="2456206"/>
            <a:ext cx="1584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 annotated responses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9A1E0-210E-9CFA-40F6-2C4A226A153E}"/>
              </a:ext>
            </a:extLst>
          </p:cNvPr>
          <p:cNvSpPr txBox="1"/>
          <p:nvPr/>
        </p:nvSpPr>
        <p:spPr>
          <a:xfrm>
            <a:off x="495595" y="4579016"/>
            <a:ext cx="8269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 algn="just" rtl="0">
              <a:spcBef>
                <a:spcPts val="0"/>
              </a:spcBef>
              <a:spcAft>
                <a:spcPts val="600"/>
              </a:spcAft>
            </a:pPr>
            <a:r>
              <a:rPr lang="en-US" sz="900" b="1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E., Han, F., Gurung, A., Thomas, D. R., Tan, W., Ngoc, D. N., &amp; Koedinger, K. R. (2024). How Can I Improve? Using GPT to Highlight the Desired and Undesired Parts of Open-ended Responses. </a:t>
            </a:r>
            <a:r>
              <a:rPr lang="en-US" sz="9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17th International Conference on Educational Data Mining </a:t>
            </a:r>
            <a:r>
              <a:rPr lang="en-US" sz="9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endParaRPr lang="en-US" sz="9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487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 txBox="1">
            <a:spLocks noGrp="1"/>
          </p:cNvSpPr>
          <p:nvPr>
            <p:ph type="body" idx="2"/>
          </p:nvPr>
        </p:nvSpPr>
        <p:spPr>
          <a:xfrm>
            <a:off x="229544" y="244732"/>
            <a:ext cx="6394279" cy="55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2600" dirty="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PLUS Tutor Training</a:t>
            </a:r>
            <a:endParaRPr sz="2600" dirty="0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89" cy="25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5" name="Google Shape;135;p8"/>
          <p:cNvSpPr txBox="1"/>
          <p:nvPr/>
        </p:nvSpPr>
        <p:spPr>
          <a:xfrm>
            <a:off x="468525" y="1209975"/>
            <a:ext cx="4152900" cy="3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SMART Competencies Framework:</a:t>
            </a:r>
            <a:br>
              <a:rPr lang="en"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Open Sans"/>
              <a:buChar char="●"/>
            </a:pPr>
            <a:r>
              <a:rPr lang="en" sz="1800" b="1" i="0" u="none" strike="noStrike" cap="none">
                <a:solidFill>
                  <a:srgbClr val="FDC247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" sz="18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ocial Emotional Learning</a:t>
            </a:r>
            <a:endParaRPr sz="1800" b="0" i="0" u="none" strike="noStrike" cap="none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Open Sans"/>
              <a:buChar char="●"/>
            </a:pPr>
            <a:r>
              <a:rPr lang="en" sz="1800" b="1" i="0" u="none" strike="noStrike" cap="none">
                <a:solidFill>
                  <a:srgbClr val="B075D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" sz="18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astering Content</a:t>
            </a:r>
            <a:endParaRPr sz="1800" b="0" i="0" u="none" strike="noStrike" cap="none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Open Sans"/>
              <a:buChar char="●"/>
            </a:pPr>
            <a:r>
              <a:rPr lang="en" sz="1800" b="1" i="0" u="none" strike="noStrike" cap="none">
                <a:solidFill>
                  <a:srgbClr val="66AA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8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dvocacy</a:t>
            </a:r>
            <a:endParaRPr sz="1800" b="0" i="0" u="none" strike="noStrike" cap="none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Open Sans"/>
              <a:buChar char="●"/>
            </a:pPr>
            <a:r>
              <a:rPr lang="en" sz="1800" b="1" i="0" u="none" strike="noStrike" cap="none">
                <a:solidFill>
                  <a:srgbClr val="F0649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" sz="18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elationships</a:t>
            </a:r>
            <a:endParaRPr sz="1800" b="0" i="0" u="none" strike="noStrike" cap="none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Open Sans"/>
              <a:buChar char="●"/>
            </a:pPr>
            <a:r>
              <a:rPr lang="en" sz="1800" b="1" i="0" u="none" strike="noStrike" cap="none">
                <a:solidFill>
                  <a:srgbClr val="5AB0F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 sz="18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echnology Tools</a:t>
            </a:r>
            <a:endParaRPr sz="18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Both asynchronous and synchronous training options are available</a:t>
            </a:r>
            <a:endParaRPr sz="18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6" name="Google Shape;136;p8"/>
          <p:cNvPicPr preferRelativeResize="0"/>
          <p:nvPr/>
        </p:nvPicPr>
        <p:blipFill rotWithShape="1">
          <a:blip r:embed="rId3">
            <a:alphaModFix/>
          </a:blip>
          <a:srcRect l="19095" t="13571" r="19464" b="13927"/>
          <a:stretch/>
        </p:blipFill>
        <p:spPr>
          <a:xfrm>
            <a:off x="5135200" y="1209963"/>
            <a:ext cx="3056275" cy="28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30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823A4-C16C-D111-1E4E-CFC27D95F183}"/>
              </a:ext>
            </a:extLst>
          </p:cNvPr>
          <p:cNvSpPr txBox="1"/>
          <p:nvPr/>
        </p:nvSpPr>
        <p:spPr>
          <a:xfrm>
            <a:off x="751871" y="2063918"/>
            <a:ext cx="79750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fine-tuning</a:t>
            </a: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method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adjusts</a:t>
            </a: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model’s neural network by using certain amount of annotated data to better suit particular domain, thereby enhancing its performance in relevant contexts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2C7EA-3A12-FB69-2994-EF310FA6B01A}"/>
              </a:ext>
            </a:extLst>
          </p:cNvPr>
          <p:cNvSpPr txBox="1"/>
          <p:nvPr/>
        </p:nvSpPr>
        <p:spPr>
          <a:xfrm>
            <a:off x="495595" y="4579016"/>
            <a:ext cx="826927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 algn="just" rtl="0">
              <a:spcBef>
                <a:spcPts val="0"/>
              </a:spcBef>
              <a:spcAft>
                <a:spcPts val="600"/>
              </a:spcAft>
            </a:pPr>
            <a:r>
              <a:rPr lang="en-US" sz="900" b="1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E., Han, F., Gurung, A., Thomas, D. R., Tan, W., Ngoc, D. N., &amp; Koedinger, K. R. (2024). How Can I Improve? Using GPT to Highlight the Desired and Undesired Parts of Open-ended Responses. </a:t>
            </a:r>
            <a:r>
              <a:rPr lang="en-US" sz="9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17th International Conference on Educational Data Mining </a:t>
            </a:r>
            <a:r>
              <a:rPr lang="en-US" sz="9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endParaRPr lang="en-US" sz="9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104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31</a:t>
            </a:fld>
            <a:endParaRPr lang="en-US"/>
          </a:p>
        </p:txBody>
      </p:sp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4773DCE9-5431-A7A9-505A-FD5310BE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60" y="2398431"/>
            <a:ext cx="4355185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980BD7-5240-D12C-9EE5-0301A46BA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541" y="1881287"/>
            <a:ext cx="3352800" cy="18887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738080-BC37-B707-F294-7B8D1FD29B36}"/>
              </a:ext>
            </a:extLst>
          </p:cNvPr>
          <p:cNvSpPr txBox="1"/>
          <p:nvPr/>
        </p:nvSpPr>
        <p:spPr>
          <a:xfrm>
            <a:off x="495595" y="1606433"/>
            <a:ext cx="4348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Fine-tuned GPT-3.5 for providing highlighting feedback on novice tutors’ responses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88D93-6964-C14E-3FFF-4F1A2FE91B7A}"/>
              </a:ext>
            </a:extLst>
          </p:cNvPr>
          <p:cNvSpPr txBox="1"/>
          <p:nvPr/>
        </p:nvSpPr>
        <p:spPr>
          <a:xfrm>
            <a:off x="495595" y="4579016"/>
            <a:ext cx="826927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 algn="just" rtl="0">
              <a:spcBef>
                <a:spcPts val="0"/>
              </a:spcBef>
              <a:spcAft>
                <a:spcPts val="600"/>
              </a:spcAft>
            </a:pPr>
            <a:r>
              <a:rPr lang="en-US" sz="900" b="1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E., Han, F., Gurung, A., Thomas, D. R., Tan, W., Ngoc, D. N., &amp; Koedinger, K. R. (2024). How Can I Improve? Using GPT to Highlight the Desired and Undesired Parts of Open-ended Responses. </a:t>
            </a:r>
            <a:r>
              <a:rPr lang="en-US" sz="9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17th International Conference on Educational Data Mining </a:t>
            </a:r>
            <a:r>
              <a:rPr lang="en-US" sz="9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endParaRPr lang="en-US" sz="9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45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32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95E63-8A8B-B714-4DDA-90EF745B273B}"/>
              </a:ext>
            </a:extLst>
          </p:cNvPr>
          <p:cNvSpPr txBox="1"/>
          <p:nvPr/>
        </p:nvSpPr>
        <p:spPr>
          <a:xfrm>
            <a:off x="481740" y="1809582"/>
            <a:ext cx="8283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invite human coders to rate the accuracy of highlighted components by human expert and by GPT-3.5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B5E916-AE7D-DD33-F38F-5FF2655A5386}"/>
              </a:ext>
            </a:extLst>
          </p:cNvPr>
          <p:cNvSpPr txBox="1"/>
          <p:nvPr/>
        </p:nvSpPr>
        <p:spPr>
          <a:xfrm>
            <a:off x="481740" y="2758970"/>
            <a:ext cx="79653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Human coders rate </a:t>
            </a:r>
            <a:r>
              <a:rPr lang="en-US" sz="16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expert’s highlight as accurate about 80% of the time 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they rate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GPT-3.5</a:t>
            </a:r>
            <a:r>
              <a:rPr lang="en-US" sz="16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 accurate about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</a:t>
            </a:r>
            <a:r>
              <a:rPr lang="en-US" sz="16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% of the time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24DE8-8F4B-FEAC-67FB-140916F7A7BC}"/>
              </a:ext>
            </a:extLst>
          </p:cNvPr>
          <p:cNvSpPr txBox="1"/>
          <p:nvPr/>
        </p:nvSpPr>
        <p:spPr>
          <a:xfrm>
            <a:off x="495595" y="4579016"/>
            <a:ext cx="826927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 algn="just" rtl="0">
              <a:spcBef>
                <a:spcPts val="0"/>
              </a:spcBef>
              <a:spcAft>
                <a:spcPts val="600"/>
              </a:spcAft>
            </a:pPr>
            <a:r>
              <a:rPr lang="en-US" sz="900" b="1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E., Han, F., Gurung, A., Thomas, D. R., Tan, W., Ngoc, D. N., &amp; Koedinger, K. R. (2024). How Can I Improve? Using GPT to Highlight the Desired and Undesired Parts of Open-ended Responses. </a:t>
            </a:r>
            <a:r>
              <a:rPr lang="en-US" sz="9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17th International Conference on Educational Data Mining </a:t>
            </a:r>
            <a:r>
              <a:rPr lang="en-US" sz="9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endParaRPr lang="en-US" sz="9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23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33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18A43-7F02-2A65-23AA-16FD0364CFC2}"/>
              </a:ext>
            </a:extLst>
          </p:cNvPr>
          <p:cNvSpPr txBox="1"/>
          <p:nvPr/>
        </p:nvSpPr>
        <p:spPr>
          <a:xfrm>
            <a:off x="495595" y="4576240"/>
            <a:ext cx="796535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 rtl="0">
              <a:spcBef>
                <a:spcPts val="0"/>
              </a:spcBef>
              <a:spcAft>
                <a:spcPts val="600"/>
              </a:spcAft>
            </a:pP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🏆 </a:t>
            </a:r>
            <a:r>
              <a:rPr lang="en-US" sz="9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Thomas, D.R., Han, Z., Tan, W., Nguyen, N.D., Gupta, S., Gatz, E., Tipper, C. 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Koedinger, K.R. (2023). Personalized Learning Squared (PLUS): Doubling Math Learning through AI-assisted Tutoring. 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AIED23 Interactive Demo - The 24th International Conference on Artificial Intelligence in Education.</a:t>
            </a:r>
            <a:br>
              <a: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1D76C11-D315-C7E4-0BB5-8C4406B8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017" y="1525844"/>
            <a:ext cx="32448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screenshot of a test&#10;&#10;Description automatically generated">
            <a:extLst>
              <a:ext uri="{FF2B5EF4-FFF2-40B4-BE49-F238E27FC236}">
                <a16:creationId xmlns:a16="http://schemas.microsoft.com/office/drawing/2014/main" id="{0F0859D4-61BA-A66B-010B-86E85A456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95" y="1530296"/>
            <a:ext cx="4870129" cy="230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54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34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A17377-0B2D-45A7-B162-FC442154B9BA}"/>
              </a:ext>
            </a:extLst>
          </p:cNvPr>
          <p:cNvSpPr txBox="1"/>
          <p:nvPr/>
        </p:nvSpPr>
        <p:spPr>
          <a:xfrm>
            <a:off x="495595" y="4576534"/>
            <a:ext cx="820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1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E., Han, F., Gurung, A., Thomas, D. R., Tan, W., Ngoc, D. N., &amp; Koedinger, K. R. (2024). How Can I Improve? Using GPT to Highlight the Desired and Undesired Parts of Open-ended Responses. </a:t>
            </a:r>
            <a:r>
              <a:rPr lang="en-US" sz="9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17th International Conference on Educational Data Mining </a:t>
            </a:r>
            <a:r>
              <a:rPr lang="en-US" sz="9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498000-1B42-A277-98C6-0F362FAFF641}"/>
              </a:ext>
            </a:extLst>
          </p:cNvPr>
          <p:cNvSpPr txBox="1"/>
          <p:nvPr/>
        </p:nvSpPr>
        <p:spPr>
          <a:xfrm>
            <a:off x="229545" y="990876"/>
            <a:ext cx="83058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Trainees: Where am I wrong and how can I improve?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Picture 21" descr="A screenshot of a chat&#10;&#10;Description automatically generated">
            <a:extLst>
              <a:ext uri="{FF2B5EF4-FFF2-40B4-BE49-F238E27FC236}">
                <a16:creationId xmlns:a16="http://schemas.microsoft.com/office/drawing/2014/main" id="{1FE03837-15EC-9C86-3BE1-A8BAD028D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30"/>
          <a:stretch/>
        </p:blipFill>
        <p:spPr>
          <a:xfrm>
            <a:off x="4522275" y="1788745"/>
            <a:ext cx="4128445" cy="2482361"/>
          </a:xfrm>
          <a:prstGeom prst="rect">
            <a:avLst/>
          </a:prstGeom>
        </p:spPr>
      </p:pic>
      <p:pic>
        <p:nvPicPr>
          <p:cNvPr id="25" name="Picture 24" descr="A close-up of a document&#10;&#10;Description automatically generated">
            <a:extLst>
              <a:ext uri="{FF2B5EF4-FFF2-40B4-BE49-F238E27FC236}">
                <a16:creationId xmlns:a16="http://schemas.microsoft.com/office/drawing/2014/main" id="{6B13B11D-AD6C-6832-FA05-9DD54538E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5" b="30262"/>
          <a:stretch/>
        </p:blipFill>
        <p:spPr>
          <a:xfrm>
            <a:off x="175019" y="1704588"/>
            <a:ext cx="4222080" cy="272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75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35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A17377-0B2D-45A7-B162-FC442154B9BA}"/>
              </a:ext>
            </a:extLst>
          </p:cNvPr>
          <p:cNvSpPr txBox="1"/>
          <p:nvPr/>
        </p:nvSpPr>
        <p:spPr>
          <a:xfrm>
            <a:off x="495595" y="4576534"/>
            <a:ext cx="820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1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Han, Z., Thomas, D. R., Gurung, A., Gupta, S., </a:t>
            </a:r>
            <a:r>
              <a:rPr lang="en-US" sz="900" b="0" i="0" u="none" strike="noStrik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Aleven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V., &amp; Koedinger, K. R. (2024). How Can I Get It Right? Using GPT to Rephrase Incorrect Trainee Responses. </a:t>
            </a:r>
            <a:r>
              <a:rPr lang="en-US" sz="9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Artificial Intelligence in Education </a:t>
            </a:r>
            <a:r>
              <a:rPr lang="en-US" sz="900" b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498000-1B42-A277-98C6-0F362FAFF641}"/>
              </a:ext>
            </a:extLst>
          </p:cNvPr>
          <p:cNvSpPr txBox="1"/>
          <p:nvPr/>
        </p:nvSpPr>
        <p:spPr>
          <a:xfrm>
            <a:off x="229545" y="990876"/>
            <a:ext cx="83058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Trainees: How Can I Get It Right?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A screenshot of a chat&#10;&#10;Description automatically generated">
            <a:extLst>
              <a:ext uri="{FF2B5EF4-FFF2-40B4-BE49-F238E27FC236}">
                <a16:creationId xmlns:a16="http://schemas.microsoft.com/office/drawing/2014/main" id="{5089F842-5EBA-344C-908F-216892156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30" b="32020"/>
          <a:stretch/>
        </p:blipFill>
        <p:spPr>
          <a:xfrm>
            <a:off x="2318222" y="2246814"/>
            <a:ext cx="4128445" cy="13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45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36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A17377-0B2D-45A7-B162-FC442154B9BA}"/>
              </a:ext>
            </a:extLst>
          </p:cNvPr>
          <p:cNvSpPr txBox="1"/>
          <p:nvPr/>
        </p:nvSpPr>
        <p:spPr>
          <a:xfrm>
            <a:off x="495595" y="4576534"/>
            <a:ext cx="820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1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Han, Z., Thomas, D. R., Gurung, A., Gupta, S., </a:t>
            </a:r>
            <a:r>
              <a:rPr lang="en-US" sz="900" b="0" i="0" u="none" strike="noStrik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Aleven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V., &amp; Koedinger, K. R. (2024). How Can I Get It Right? Using GPT to Rephrase Incorrect Trainee Responses. </a:t>
            </a:r>
            <a:r>
              <a:rPr lang="en-US" sz="9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Artificial Intelligence in Education </a:t>
            </a:r>
            <a:r>
              <a:rPr lang="en-US" sz="900" b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498000-1B42-A277-98C6-0F362FAFF641}"/>
              </a:ext>
            </a:extLst>
          </p:cNvPr>
          <p:cNvSpPr txBox="1"/>
          <p:nvPr/>
        </p:nvSpPr>
        <p:spPr>
          <a:xfrm>
            <a:off x="229545" y="990876"/>
            <a:ext cx="83058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Trainees: How Can I Get It Right?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 descr="A document with text and a blue text&#10;&#10;Description automatically generated with medium confidence">
            <a:extLst>
              <a:ext uri="{FF2B5EF4-FFF2-40B4-BE49-F238E27FC236}">
                <a16:creationId xmlns:a16="http://schemas.microsoft.com/office/drawing/2014/main" id="{7D93B2A3-2E04-0F14-AD3B-A8F0DB3A3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19"/>
          <a:stretch/>
        </p:blipFill>
        <p:spPr>
          <a:xfrm>
            <a:off x="2693720" y="1518193"/>
            <a:ext cx="3377450" cy="291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49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37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DF618F-ED4B-1308-73E3-CE12B251219B}"/>
              </a:ext>
            </a:extLst>
          </p:cNvPr>
          <p:cNvSpPr/>
          <p:nvPr/>
        </p:nvSpPr>
        <p:spPr>
          <a:xfrm>
            <a:off x="421487" y="1396732"/>
            <a:ext cx="2212349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Trainee tutor responses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 = 129)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51D2CD9-A9F8-EC84-BE6C-72F48D83C867}"/>
              </a:ext>
            </a:extLst>
          </p:cNvPr>
          <p:cNvSpPr/>
          <p:nvPr/>
        </p:nvSpPr>
        <p:spPr>
          <a:xfrm>
            <a:off x="2728596" y="1712980"/>
            <a:ext cx="702882" cy="20626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836BED-0C93-057D-0A07-C5F43505E1CD}"/>
              </a:ext>
            </a:extLst>
          </p:cNvPr>
          <p:cNvSpPr/>
          <p:nvPr/>
        </p:nvSpPr>
        <p:spPr>
          <a:xfrm>
            <a:off x="3647777" y="3002056"/>
            <a:ext cx="1509771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GPT-4 models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9292BE-E123-717A-E25C-CEB022236CDE}"/>
              </a:ext>
            </a:extLst>
          </p:cNvPr>
          <p:cNvSpPr/>
          <p:nvPr/>
        </p:nvSpPr>
        <p:spPr>
          <a:xfrm>
            <a:off x="3509304" y="1397054"/>
            <a:ext cx="1781306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annotation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75DDE0-010B-5F56-DF7B-22100EB94C6C}"/>
              </a:ext>
            </a:extLst>
          </p:cNvPr>
          <p:cNvSpPr txBox="1"/>
          <p:nvPr/>
        </p:nvSpPr>
        <p:spPr>
          <a:xfrm>
            <a:off x="3501443" y="2444849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Prompt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73B292B-726B-FA35-AF4C-8D84CBED3991}"/>
              </a:ext>
            </a:extLst>
          </p:cNvPr>
          <p:cNvSpPr/>
          <p:nvPr/>
        </p:nvSpPr>
        <p:spPr>
          <a:xfrm rot="5400000">
            <a:off x="4095431" y="2528423"/>
            <a:ext cx="546729" cy="20626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25C42ED7-1686-D5CB-EF81-CFB0DCBE5D84}"/>
              </a:ext>
            </a:extLst>
          </p:cNvPr>
          <p:cNvSpPr/>
          <p:nvPr/>
        </p:nvSpPr>
        <p:spPr>
          <a:xfrm>
            <a:off x="5290610" y="3319686"/>
            <a:ext cx="702882" cy="20626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981C77-006E-02DD-10DA-4CB70F26D918}"/>
              </a:ext>
            </a:extLst>
          </p:cNvPr>
          <p:cNvSpPr/>
          <p:nvPr/>
        </p:nvSpPr>
        <p:spPr>
          <a:xfrm>
            <a:off x="6126553" y="3002055"/>
            <a:ext cx="2583802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Rephrase undesired responses into desired form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539DF3-9DDD-5348-7E85-A6D110536E6B}"/>
              </a:ext>
            </a:extLst>
          </p:cNvPr>
          <p:cNvSpPr txBox="1"/>
          <p:nvPr/>
        </p:nvSpPr>
        <p:spPr>
          <a:xfrm>
            <a:off x="441083" y="4305070"/>
            <a:ext cx="816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47472" indent="-457200">
              <a:spcAft>
                <a:spcPts val="0"/>
              </a:spcAft>
            </a:pPr>
            <a:r>
              <a:rPr lang="en-US" sz="900" b="1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Han, Z., Thomas, D. R., Gurung, A., Gupta, S., </a:t>
            </a:r>
            <a:r>
              <a:rPr lang="en-US" sz="900" b="0" i="0" u="none" strike="noStrik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Aleven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V., &amp; Koedinger, K. R. (2024). How Can I Get It Right? Using GPT to Rephrase Incorrect Trainee Responses. </a:t>
            </a:r>
            <a:r>
              <a:rPr lang="en-US" sz="9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Artificial Intelligence in Education </a:t>
            </a:r>
            <a:r>
              <a:rPr lang="en-US" sz="900" b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472" indent="-457200">
              <a:spcAft>
                <a:spcPts val="0"/>
              </a:spcAft>
            </a:pPr>
            <a:r>
              <a:rPr lang="en-US" sz="900" b="0" i="0" dirty="0" err="1">
                <a:solidFill>
                  <a:srgbClr val="222222"/>
                </a:solidFill>
                <a:effectLst/>
              </a:rPr>
              <a:t>Aleven</a:t>
            </a:r>
            <a:r>
              <a:rPr lang="en-US" sz="900" b="0" i="0" dirty="0">
                <a:solidFill>
                  <a:srgbClr val="222222"/>
                </a:solidFill>
                <a:effectLst/>
              </a:rPr>
              <a:t>, V., Popescu, O., &amp; Koedinger, K. R. (2001). Towards tutorial dialog to support self-explanation: Adding natural language understanding to a cognitive tutor. In </a:t>
            </a:r>
            <a:r>
              <a:rPr lang="en-US" sz="900" b="0" i="1" dirty="0">
                <a:solidFill>
                  <a:srgbClr val="222222"/>
                </a:solidFill>
                <a:effectLst/>
              </a:rPr>
              <a:t>Proceedings of Artificial Intelligence in Education</a:t>
            </a:r>
            <a:r>
              <a:rPr lang="en-US" sz="900" b="0" i="0" dirty="0">
                <a:solidFill>
                  <a:srgbClr val="222222"/>
                </a:solidFill>
                <a:effectLst/>
              </a:rPr>
              <a:t> (pp. 246-255).</a:t>
            </a:r>
            <a:r>
              <a:rPr lang="en-AU" sz="900" dirty="0"/>
              <a:t> </a:t>
            </a:r>
            <a:endParaRPr 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6F313A-EBD4-E439-D6FD-E15FC297973A}"/>
              </a:ext>
            </a:extLst>
          </p:cNvPr>
          <p:cNvSpPr txBox="1"/>
          <p:nvPr/>
        </p:nvSpPr>
        <p:spPr>
          <a:xfrm>
            <a:off x="442596" y="4050732"/>
            <a:ext cx="4572000" cy="294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Founding source: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Richard King Mellon Foundation, USA</a:t>
            </a:r>
          </a:p>
        </p:txBody>
      </p:sp>
    </p:spTree>
    <p:extLst>
      <p:ext uri="{BB962C8B-B14F-4D97-AF65-F5344CB8AC3E}">
        <p14:creationId xmlns:p14="http://schemas.microsoft.com/office/powerpoint/2010/main" val="38792456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38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E4D81-3C4F-E440-D819-F0371E1F581C}"/>
              </a:ext>
            </a:extLst>
          </p:cNvPr>
          <p:cNvSpPr txBox="1"/>
          <p:nvPr/>
        </p:nvSpPr>
        <p:spPr>
          <a:xfrm>
            <a:off x="369981" y="1481703"/>
            <a:ext cx="5929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D763CF-2723-1DA3-E3E0-0C5221B1B8AD}"/>
              </a:ext>
            </a:extLst>
          </p:cNvPr>
          <p:cNvSpPr txBox="1"/>
          <p:nvPr/>
        </p:nvSpPr>
        <p:spPr>
          <a:xfrm>
            <a:off x="495595" y="4578413"/>
            <a:ext cx="820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1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Han, Z., Thomas, D. R., Gurung, A., Gupta, S., </a:t>
            </a:r>
            <a:r>
              <a:rPr lang="en-US" sz="900" b="0" i="0" u="none" strike="noStrik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Aleven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V., &amp; Koedinger, K. R. (2024). How Can I Get It Right? Using GPT to Rephrase Incorrect Trainee Responses. </a:t>
            </a:r>
            <a:r>
              <a:rPr lang="en-US" sz="9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Artificial Intelligence in Education </a:t>
            </a:r>
            <a:r>
              <a:rPr lang="en-US" sz="900" b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r>
              <a:rPr lang="en-US" sz="9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9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6AFD51-F32D-7755-A94D-9BE72B01BFE1}"/>
              </a:ext>
            </a:extLst>
          </p:cNvPr>
          <p:cNvSpPr txBox="1"/>
          <p:nvPr/>
        </p:nvSpPr>
        <p:spPr>
          <a:xfrm>
            <a:off x="1055780" y="2064097"/>
            <a:ext cx="723900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an automated feedback, which can </a:t>
            </a:r>
            <a:r>
              <a:rPr lang="en-A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the correctness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learners’ responses.</a:t>
            </a:r>
          </a:p>
          <a:p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incorrect responses can be further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rephrased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the correct forms by GPT models</a:t>
            </a:r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752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39</a:t>
            </a:fld>
            <a:endParaRPr lang="en-US"/>
          </a:p>
        </p:txBody>
      </p:sp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5D34255F-EE90-F21E-E5DE-615973C75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14" y="2421271"/>
            <a:ext cx="3719881" cy="11715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EC66FF-2C8A-66F8-704E-4884F4283B09}"/>
              </a:ext>
            </a:extLst>
          </p:cNvPr>
          <p:cNvSpPr txBox="1"/>
          <p:nvPr/>
        </p:nvSpPr>
        <p:spPr>
          <a:xfrm>
            <a:off x="521454" y="1653007"/>
            <a:ext cx="7708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Prompted GPT-4 for rephrasing incorrect responses into correct form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0A72AA-A63A-6FDF-335E-B3018137BFB3}"/>
              </a:ext>
            </a:extLst>
          </p:cNvPr>
          <p:cNvSpPr txBox="1"/>
          <p:nvPr/>
        </p:nvSpPr>
        <p:spPr>
          <a:xfrm>
            <a:off x="495595" y="4578413"/>
            <a:ext cx="820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1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Han, Z., Thomas, D. R., Gurung, A., Gupta, S., </a:t>
            </a:r>
            <a:r>
              <a:rPr lang="en-US" sz="900" b="0" i="0" u="none" strike="noStrik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Aleven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V., &amp; Koedinger, K. R. (2024). How Can I Get It Right? Using GPT to Rephrase Incorrect Trainee Responses. </a:t>
            </a:r>
            <a:r>
              <a:rPr lang="en-US" sz="9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Artificial Intelligence in Education </a:t>
            </a:r>
            <a:r>
              <a:rPr lang="en-US" sz="900" b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r>
              <a:rPr lang="en-US" sz="9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9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350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 txBox="1">
            <a:spLocks noGrp="1"/>
          </p:cNvSpPr>
          <p:nvPr>
            <p:ph type="body" idx="2"/>
          </p:nvPr>
        </p:nvSpPr>
        <p:spPr>
          <a:xfrm>
            <a:off x="229544" y="244732"/>
            <a:ext cx="6394279" cy="55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26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PLUS Lessons in the PLUS app</a:t>
            </a:r>
            <a:endParaRPr sz="2600">
              <a:solidFill>
                <a:srgbClr val="17171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9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89" cy="25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43" name="Google Shape;143;p9"/>
          <p:cNvSpPr txBox="1"/>
          <p:nvPr/>
        </p:nvSpPr>
        <p:spPr>
          <a:xfrm>
            <a:off x="515449" y="1043850"/>
            <a:ext cx="8025877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Anyone can complete our short, scenario-based lessons. Go to the PLUS site at </a:t>
            </a:r>
            <a:r>
              <a:rPr lang="en" sz="1600" b="0" i="0" u="sng" strike="noStrike" cap="none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https://tutors.plus</a:t>
            </a: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click on the “Login” button in the upper right corner. </a:t>
            </a:r>
            <a:endParaRPr sz="1600" b="0" i="0" u="none" strike="noStrike" cap="none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1FAB358-557D-AF45-6BE2-B55E799D1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85950"/>
            <a:ext cx="7467600" cy="2717799"/>
          </a:xfrm>
          <a:prstGeom prst="rect">
            <a:avLst/>
          </a:prstGeom>
        </p:spPr>
      </p:pic>
      <p:sp>
        <p:nvSpPr>
          <p:cNvPr id="10" name="Donut 9">
            <a:extLst>
              <a:ext uri="{FF2B5EF4-FFF2-40B4-BE49-F238E27FC236}">
                <a16:creationId xmlns:a16="http://schemas.microsoft.com/office/drawing/2014/main" id="{0EC69B69-E7EE-8CCA-74E9-C64AE71A0631}"/>
              </a:ext>
            </a:extLst>
          </p:cNvPr>
          <p:cNvSpPr/>
          <p:nvPr/>
        </p:nvSpPr>
        <p:spPr>
          <a:xfrm>
            <a:off x="6858000" y="1749838"/>
            <a:ext cx="609600" cy="850808"/>
          </a:xfrm>
          <a:prstGeom prst="donut">
            <a:avLst>
              <a:gd name="adj" fmla="val 49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40</a:t>
            </a:fld>
            <a:endParaRPr lang="en-US"/>
          </a:p>
        </p:txBody>
      </p:sp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5D34255F-EE90-F21E-E5DE-615973C75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14" y="2421271"/>
            <a:ext cx="3719881" cy="11715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EC66FF-2C8A-66F8-704E-4884F4283B09}"/>
              </a:ext>
            </a:extLst>
          </p:cNvPr>
          <p:cNvSpPr txBox="1"/>
          <p:nvPr/>
        </p:nvSpPr>
        <p:spPr>
          <a:xfrm>
            <a:off x="521454" y="1653007"/>
            <a:ext cx="7708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Prompted GPT-4 for rephrasing incorrect responses into correct form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4B43C3D-CEB3-C22F-64B0-F563A492446F}"/>
              </a:ext>
            </a:extLst>
          </p:cNvPr>
          <p:cNvSpPr/>
          <p:nvPr/>
        </p:nvSpPr>
        <p:spPr bwMode="auto">
          <a:xfrm>
            <a:off x="4212722" y="2836542"/>
            <a:ext cx="628637" cy="3048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1B9012-AF17-1079-C1BC-3ED698A642C5}"/>
              </a:ext>
            </a:extLst>
          </p:cNvPr>
          <p:cNvGrpSpPr>
            <a:grpSpLocks noChangeAspect="1"/>
          </p:cNvGrpSpPr>
          <p:nvPr/>
        </p:nvGrpSpPr>
        <p:grpSpPr>
          <a:xfrm>
            <a:off x="4953786" y="2507572"/>
            <a:ext cx="3932936" cy="1029705"/>
            <a:chOff x="5314844" y="4427300"/>
            <a:chExt cx="3932936" cy="10297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E34E38-6641-A060-5B18-8F8404DC6C4C}"/>
                </a:ext>
              </a:extLst>
            </p:cNvPr>
            <p:cNvGrpSpPr/>
            <p:nvPr/>
          </p:nvGrpSpPr>
          <p:grpSpPr>
            <a:xfrm>
              <a:off x="5314844" y="4427300"/>
              <a:ext cx="3932936" cy="1029705"/>
              <a:chOff x="5314844" y="4427300"/>
              <a:chExt cx="3932936" cy="102970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7D94FB7-5CBB-534E-AAF0-B9518F423EE7}"/>
                  </a:ext>
                </a:extLst>
              </p:cNvPr>
              <p:cNvSpPr/>
              <p:nvPr/>
            </p:nvSpPr>
            <p:spPr>
              <a:xfrm>
                <a:off x="5314844" y="4427300"/>
                <a:ext cx="3932936" cy="102970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AFD644-C61A-B0FE-673D-94AF6E886030}"/>
                  </a:ext>
                </a:extLst>
              </p:cNvPr>
              <p:cNvSpPr txBox="1"/>
              <p:nvPr/>
            </p:nvSpPr>
            <p:spPr>
              <a:xfrm>
                <a:off x="5339487" y="4494995"/>
                <a:ext cx="3822615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800" b="1" i="0" dirty="0">
                    <a:solidFill>
                      <a:srgbClr val="4F4F4F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AI has rephrased your response and suggests a possible improvement by recommending the following instead.</a:t>
                </a:r>
              </a:p>
              <a:p>
                <a:pPr algn="just"/>
                <a:br>
                  <a:rPr lang="en-US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Picture 17" descr="A screenshot of a chat&#10;&#10;Description automatically generated">
              <a:extLst>
                <a:ext uri="{FF2B5EF4-FFF2-40B4-BE49-F238E27FC236}">
                  <a16:creationId xmlns:a16="http://schemas.microsoft.com/office/drawing/2014/main" id="{4553AA78-6185-01CF-1B30-367B27966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197" b="54372"/>
            <a:stretch/>
          </p:blipFill>
          <p:spPr>
            <a:xfrm>
              <a:off x="5427271" y="4878638"/>
              <a:ext cx="3763909" cy="48463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40A72AA-A63A-6FDF-335E-B3018137BFB3}"/>
              </a:ext>
            </a:extLst>
          </p:cNvPr>
          <p:cNvSpPr txBox="1"/>
          <p:nvPr/>
        </p:nvSpPr>
        <p:spPr>
          <a:xfrm>
            <a:off x="495595" y="4578413"/>
            <a:ext cx="820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1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Han, Z., Thomas, D. R., Gurung, A., Gupta, S., </a:t>
            </a:r>
            <a:r>
              <a:rPr lang="en-US" sz="900" b="0" i="0" u="none" strike="noStrik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Aleven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V., &amp; Koedinger, K. R. (2024). How Can I Get It Right? Using GPT to Rephrase Incorrect Trainee Responses. </a:t>
            </a:r>
            <a:r>
              <a:rPr lang="en-US" sz="9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Artificial Intelligence in Education </a:t>
            </a:r>
            <a:r>
              <a:rPr lang="en-US" sz="900" b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r>
              <a:rPr lang="en-US" sz="9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9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271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41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9A8E7F-FC26-4102-9D35-2C8A6A7C7477}"/>
              </a:ext>
            </a:extLst>
          </p:cNvPr>
          <p:cNvSpPr txBox="1"/>
          <p:nvPr/>
        </p:nvSpPr>
        <p:spPr>
          <a:xfrm>
            <a:off x="969662" y="2131013"/>
            <a:ext cx="72288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GenAI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accurately assess components of effective tutoring?</a:t>
            </a:r>
          </a:p>
        </p:txBody>
      </p:sp>
    </p:spTree>
    <p:extLst>
      <p:ext uri="{BB962C8B-B14F-4D97-AF65-F5344CB8AC3E}">
        <p14:creationId xmlns:p14="http://schemas.microsoft.com/office/powerpoint/2010/main" val="801578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42</a:t>
            </a:fld>
            <a:endParaRPr lang="en-US"/>
          </a:p>
        </p:txBody>
      </p:sp>
      <p:sp>
        <p:nvSpPr>
          <p:cNvPr id="12" name="Multidocument 11">
            <a:extLst>
              <a:ext uri="{FF2B5EF4-FFF2-40B4-BE49-F238E27FC236}">
                <a16:creationId xmlns:a16="http://schemas.microsoft.com/office/drawing/2014/main" id="{559076E8-403C-034A-9A78-E811CC551C5B}"/>
              </a:ext>
            </a:extLst>
          </p:cNvPr>
          <p:cNvSpPr/>
          <p:nvPr/>
        </p:nvSpPr>
        <p:spPr bwMode="auto">
          <a:xfrm>
            <a:off x="381000" y="1453897"/>
            <a:ext cx="1620722" cy="1205857"/>
          </a:xfrm>
          <a:prstGeom prst="flowChartMultidocument">
            <a:avLst/>
          </a:prstGeom>
          <a:solidFill>
            <a:srgbClr val="FAF7E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Geneva" pitchFamily="-110" charset="-128"/>
                <a:cs typeface="Times New Roman" panose="02020603050405020304" pitchFamily="18" charset="0"/>
              </a:rPr>
              <a:t>Tutoring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Geneva" pitchFamily="-110" charset="-128"/>
                <a:cs typeface="Times New Roman" panose="02020603050405020304" pitchFamily="18" charset="0"/>
              </a:rPr>
              <a:t>Dialogue Transcripts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4AFE84-9415-1909-BB9F-C647942772EC}"/>
              </a:ext>
            </a:extLst>
          </p:cNvPr>
          <p:cNvSpPr/>
          <p:nvPr/>
        </p:nvSpPr>
        <p:spPr bwMode="auto">
          <a:xfrm>
            <a:off x="3208004" y="1828226"/>
            <a:ext cx="2362200" cy="15713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  <p:pic>
        <p:nvPicPr>
          <p:cNvPr id="15" name="Picture 4" descr="What Is OpenAI? Here's Everything a Marketer Needs to Know">
            <a:extLst>
              <a:ext uri="{FF2B5EF4-FFF2-40B4-BE49-F238E27FC236}">
                <a16:creationId xmlns:a16="http://schemas.microsoft.com/office/drawing/2014/main" id="{D40C6A8D-3852-4A68-9EBF-C68682138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2" t="35416" r="19277" b="33360"/>
          <a:stretch/>
        </p:blipFill>
        <p:spPr bwMode="auto">
          <a:xfrm>
            <a:off x="3430142" y="2106409"/>
            <a:ext cx="1917926" cy="5911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0B565C-F60A-8065-1769-F2D27CEDEFC5}"/>
              </a:ext>
            </a:extLst>
          </p:cNvPr>
          <p:cNvSpPr txBox="1"/>
          <p:nvPr/>
        </p:nvSpPr>
        <p:spPr>
          <a:xfrm>
            <a:off x="3396562" y="2770785"/>
            <a:ext cx="2124492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GPT model API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8B9FF5-6BC1-9A0E-34A2-2AFDECE00AD9}"/>
              </a:ext>
            </a:extLst>
          </p:cNvPr>
          <p:cNvGrpSpPr/>
          <p:nvPr/>
        </p:nvGrpSpPr>
        <p:grpSpPr>
          <a:xfrm>
            <a:off x="463351" y="2742626"/>
            <a:ext cx="1875392" cy="1431076"/>
            <a:chOff x="635849" y="3297911"/>
            <a:chExt cx="1875392" cy="1431076"/>
          </a:xfrm>
        </p:grpSpPr>
        <p:pic>
          <p:nvPicPr>
            <p:cNvPr id="18" name="Picture 8" descr="Human robot talking chat box bubble communication Vector Image">
              <a:extLst>
                <a:ext uri="{FF2B5EF4-FFF2-40B4-BE49-F238E27FC236}">
                  <a16:creationId xmlns:a16="http://schemas.microsoft.com/office/drawing/2014/main" id="{A184541A-74AD-BBD0-7535-27F159AFD8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82" b="17863"/>
            <a:stretch/>
          </p:blipFill>
          <p:spPr bwMode="auto">
            <a:xfrm>
              <a:off x="635849" y="3297911"/>
              <a:ext cx="1875392" cy="1431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1D288A-C3E0-50E1-B99A-4163F0F72060}"/>
                </a:ext>
              </a:extLst>
            </p:cNvPr>
            <p:cNvSpPr txBox="1"/>
            <p:nvPr/>
          </p:nvSpPr>
          <p:spPr>
            <a:xfrm>
              <a:off x="1064912" y="3309763"/>
              <a:ext cx="10102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Prompt</a:t>
              </a:r>
            </a:p>
          </p:txBody>
        </p:sp>
      </p:grp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3D1D440-35AB-ABD8-17A0-847B31D71F92}"/>
              </a:ext>
            </a:extLst>
          </p:cNvPr>
          <p:cNvSpPr/>
          <p:nvPr/>
        </p:nvSpPr>
        <p:spPr bwMode="auto">
          <a:xfrm>
            <a:off x="2158125" y="1977374"/>
            <a:ext cx="942249" cy="298128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62EEDF6-BE37-92A5-3D50-D5D9275CB0E2}"/>
              </a:ext>
            </a:extLst>
          </p:cNvPr>
          <p:cNvSpPr/>
          <p:nvPr/>
        </p:nvSpPr>
        <p:spPr bwMode="auto">
          <a:xfrm>
            <a:off x="2163342" y="2955075"/>
            <a:ext cx="937031" cy="298128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81DA7-B547-0104-F99E-AC6BC34D3CB2}"/>
              </a:ext>
            </a:extLst>
          </p:cNvPr>
          <p:cNvSpPr txBox="1"/>
          <p:nvPr/>
        </p:nvSpPr>
        <p:spPr>
          <a:xfrm>
            <a:off x="463351" y="4687708"/>
            <a:ext cx="90839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Founding: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Richard King Mellon Foundation and Learning Engineering Virtual Institute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578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43</a:t>
            </a:fld>
            <a:endParaRPr lang="en-US"/>
          </a:p>
        </p:txBody>
      </p:sp>
      <p:sp>
        <p:nvSpPr>
          <p:cNvPr id="12" name="Multidocument 11">
            <a:extLst>
              <a:ext uri="{FF2B5EF4-FFF2-40B4-BE49-F238E27FC236}">
                <a16:creationId xmlns:a16="http://schemas.microsoft.com/office/drawing/2014/main" id="{559076E8-403C-034A-9A78-E811CC551C5B}"/>
              </a:ext>
            </a:extLst>
          </p:cNvPr>
          <p:cNvSpPr/>
          <p:nvPr/>
        </p:nvSpPr>
        <p:spPr bwMode="auto">
          <a:xfrm>
            <a:off x="381000" y="1453897"/>
            <a:ext cx="1620722" cy="1205857"/>
          </a:xfrm>
          <a:prstGeom prst="flowChartMultidocument">
            <a:avLst/>
          </a:prstGeom>
          <a:solidFill>
            <a:srgbClr val="FAF7E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Geneva" pitchFamily="-110" charset="-128"/>
                <a:cs typeface="Times New Roman" panose="02020603050405020304" pitchFamily="18" charset="0"/>
              </a:rPr>
              <a:t>Tutoring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Geneva" pitchFamily="-110" charset="-128"/>
                <a:cs typeface="Times New Roman" panose="02020603050405020304" pitchFamily="18" charset="0"/>
              </a:rPr>
              <a:t>Dialogue Transcripts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4AFE84-9415-1909-BB9F-C647942772EC}"/>
              </a:ext>
            </a:extLst>
          </p:cNvPr>
          <p:cNvSpPr/>
          <p:nvPr/>
        </p:nvSpPr>
        <p:spPr bwMode="auto">
          <a:xfrm>
            <a:off x="3208004" y="1828226"/>
            <a:ext cx="2362200" cy="15713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  <p:pic>
        <p:nvPicPr>
          <p:cNvPr id="15" name="Picture 4" descr="What Is OpenAI? Here's Everything a Marketer Needs to Know">
            <a:extLst>
              <a:ext uri="{FF2B5EF4-FFF2-40B4-BE49-F238E27FC236}">
                <a16:creationId xmlns:a16="http://schemas.microsoft.com/office/drawing/2014/main" id="{D40C6A8D-3852-4A68-9EBF-C68682138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2" t="35416" r="19277" b="33360"/>
          <a:stretch/>
        </p:blipFill>
        <p:spPr bwMode="auto">
          <a:xfrm>
            <a:off x="3430142" y="2106409"/>
            <a:ext cx="1917926" cy="5911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0B565C-F60A-8065-1769-F2D27CEDEFC5}"/>
              </a:ext>
            </a:extLst>
          </p:cNvPr>
          <p:cNvSpPr txBox="1"/>
          <p:nvPr/>
        </p:nvSpPr>
        <p:spPr>
          <a:xfrm>
            <a:off x="3396562" y="2770785"/>
            <a:ext cx="2124492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GPT model API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8B9FF5-6BC1-9A0E-34A2-2AFDECE00AD9}"/>
              </a:ext>
            </a:extLst>
          </p:cNvPr>
          <p:cNvGrpSpPr/>
          <p:nvPr/>
        </p:nvGrpSpPr>
        <p:grpSpPr>
          <a:xfrm>
            <a:off x="463351" y="2742626"/>
            <a:ext cx="1875392" cy="1431076"/>
            <a:chOff x="635849" y="3297911"/>
            <a:chExt cx="1875392" cy="1431076"/>
          </a:xfrm>
        </p:grpSpPr>
        <p:pic>
          <p:nvPicPr>
            <p:cNvPr id="18" name="Picture 8" descr="Human robot talking chat box bubble communication Vector Image">
              <a:extLst>
                <a:ext uri="{FF2B5EF4-FFF2-40B4-BE49-F238E27FC236}">
                  <a16:creationId xmlns:a16="http://schemas.microsoft.com/office/drawing/2014/main" id="{A184541A-74AD-BBD0-7535-27F159AFD8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82" b="17863"/>
            <a:stretch/>
          </p:blipFill>
          <p:spPr bwMode="auto">
            <a:xfrm>
              <a:off x="635849" y="3297911"/>
              <a:ext cx="1875392" cy="1431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1D288A-C3E0-50E1-B99A-4163F0F72060}"/>
                </a:ext>
              </a:extLst>
            </p:cNvPr>
            <p:cNvSpPr txBox="1"/>
            <p:nvPr/>
          </p:nvSpPr>
          <p:spPr>
            <a:xfrm>
              <a:off x="1064912" y="3309763"/>
              <a:ext cx="10102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Prompt</a:t>
              </a:r>
            </a:p>
          </p:txBody>
        </p:sp>
      </p:grp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3D1D440-35AB-ABD8-17A0-847B31D71F92}"/>
              </a:ext>
            </a:extLst>
          </p:cNvPr>
          <p:cNvSpPr/>
          <p:nvPr/>
        </p:nvSpPr>
        <p:spPr bwMode="auto">
          <a:xfrm>
            <a:off x="2158125" y="1977374"/>
            <a:ext cx="942249" cy="298128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62EEDF6-BE37-92A5-3D50-D5D9275CB0E2}"/>
              </a:ext>
            </a:extLst>
          </p:cNvPr>
          <p:cNvSpPr/>
          <p:nvPr/>
        </p:nvSpPr>
        <p:spPr bwMode="auto">
          <a:xfrm>
            <a:off x="2163342" y="2955075"/>
            <a:ext cx="937031" cy="298128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AEFBBB-3549-6CE7-DFE7-1A703D9EE5BD}"/>
              </a:ext>
            </a:extLst>
          </p:cNvPr>
          <p:cNvSpPr/>
          <p:nvPr/>
        </p:nvSpPr>
        <p:spPr bwMode="auto">
          <a:xfrm>
            <a:off x="6350930" y="1599626"/>
            <a:ext cx="25115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Geneva" pitchFamily="-110" charset="-128"/>
                <a:cs typeface="Arial" panose="020B0604020202020204" pitchFamily="34" charset="0"/>
              </a:rPr>
              <a:t>Evaluation Report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DE455-0A04-AC26-B245-7F77A88BDDC4}"/>
              </a:ext>
            </a:extLst>
          </p:cNvPr>
          <p:cNvSpPr txBox="1"/>
          <p:nvPr/>
        </p:nvSpPr>
        <p:spPr>
          <a:xfrm>
            <a:off x="6400938" y="1994327"/>
            <a:ext cx="246149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no explicit encouragement of the learning process over simply getting the answer.</a:t>
            </a:r>
          </a:p>
          <a:p>
            <a:pPr marL="171450" indent="-171450">
              <a:buFontTx/>
              <a:buChar char="-"/>
            </a:pPr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Tx/>
              <a:buChar char="-"/>
            </a:pPr>
            <a:r>
              <a:rPr lang="en-US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tutor helps the student understand the math problem without directly calling out errors</a:t>
            </a:r>
          </a:p>
          <a:p>
            <a:endParaRPr lang="en-US" sz="105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Tx/>
              <a:buChar char="-"/>
            </a:pP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23DA325A-3B22-EA3A-3CEB-8285B33F854B}"/>
              </a:ext>
            </a:extLst>
          </p:cNvPr>
          <p:cNvSpPr/>
          <p:nvPr/>
        </p:nvSpPr>
        <p:spPr bwMode="auto">
          <a:xfrm>
            <a:off x="5648078" y="2464830"/>
            <a:ext cx="624977" cy="298128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81DA7-B547-0104-F99E-AC6BC34D3CB2}"/>
              </a:ext>
            </a:extLst>
          </p:cNvPr>
          <p:cNvSpPr txBox="1"/>
          <p:nvPr/>
        </p:nvSpPr>
        <p:spPr>
          <a:xfrm>
            <a:off x="463351" y="4687708"/>
            <a:ext cx="90839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Founding: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Richard King Mellon Foundation and Learning Engineering Virtual Institute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499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44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029686-5EB8-17B0-FE82-EF910164F5B9}"/>
              </a:ext>
            </a:extLst>
          </p:cNvPr>
          <p:cNvSpPr txBox="1"/>
          <p:nvPr/>
        </p:nvSpPr>
        <p:spPr>
          <a:xfrm>
            <a:off x="891910" y="2074934"/>
            <a:ext cx="76962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Demonstrated the potential of prompting GPT models on evaluating the tutors’ performance from real-world tutoring (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Kakarla</a:t>
            </a: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2024)</a:t>
            </a:r>
          </a:p>
          <a:p>
            <a:endParaRPr lang="en-AU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Comparative analysis of the </a:t>
            </a:r>
            <a:r>
              <a:rPr lang="en-AU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prompting strategies</a:t>
            </a: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evaluating the tutors’ practice from real-world tutoring</a:t>
            </a: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(e.g., Tree of thoughts and Retrieval Augmented Generation)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6C384-3711-2E0C-3B26-7948D9CB3E31}"/>
              </a:ext>
            </a:extLst>
          </p:cNvPr>
          <p:cNvSpPr txBox="1"/>
          <p:nvPr/>
        </p:nvSpPr>
        <p:spPr>
          <a:xfrm>
            <a:off x="250881" y="1276350"/>
            <a:ext cx="5929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7353D3-0BF2-27E1-FA32-07D920085C8B}"/>
              </a:ext>
            </a:extLst>
          </p:cNvPr>
          <p:cNvSpPr txBox="1"/>
          <p:nvPr/>
        </p:nvSpPr>
        <p:spPr>
          <a:xfrm>
            <a:off x="490022" y="4331235"/>
            <a:ext cx="829188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Kakarla, S., Thomas, D., </a:t>
            </a:r>
            <a:r>
              <a:rPr lang="en-US" sz="9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Gupta, S., &amp; Koedinger, K. R. (2024). Using Large Language Models to Assess Tutors' Performance in Reacting to Students Making Math Errors.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AAAI2024 Workshop on AI for Education - Bridging Innovation and Responsibility</a:t>
            </a:r>
          </a:p>
          <a:p>
            <a:pPr marL="347472"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Han, F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Z., </a:t>
            </a:r>
            <a:r>
              <a:rPr lang="en-US" sz="9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Gurung, A., Thomas, D. R., Chen, E., Borchers, C., Gupta, S., &amp; Koedinger, K. R. (2024). Improving Assessment of Tutoring Practices using Retrieval-Augmented Generation.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AAAI2024 Workshop on AI for Education - Bridging Innovation and Responsibility</a:t>
            </a:r>
            <a:endParaRPr lang="en-US" sz="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472" indent="-457200"/>
            <a:endParaRPr lang="en-US" sz="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365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45</a:t>
            </a:fld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F61A22B-726D-6122-7307-3284D4693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42" y="1404501"/>
            <a:ext cx="4430364" cy="25597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32FAC0-86D3-D63C-9F94-DFD1B98BA52C}"/>
              </a:ext>
            </a:extLst>
          </p:cNvPr>
          <p:cNvSpPr txBox="1"/>
          <p:nvPr/>
        </p:nvSpPr>
        <p:spPr>
          <a:xfrm>
            <a:off x="456323" y="1958839"/>
            <a:ext cx="352131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engineered a 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few-shot chain-of-thought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prompt strategy for evaluating the tutors’ performance on how to respond to students’ errors from real-world tutoring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13E36-B6B8-E4F5-D74F-C91ABDE4FFD5}"/>
              </a:ext>
            </a:extLst>
          </p:cNvPr>
          <p:cNvSpPr txBox="1"/>
          <p:nvPr/>
        </p:nvSpPr>
        <p:spPr>
          <a:xfrm>
            <a:off x="483222" y="4571319"/>
            <a:ext cx="8291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Kakarla, S., Thomas, D., </a:t>
            </a:r>
            <a:r>
              <a:rPr lang="en-US" sz="9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Gupta, S., &amp; Koedinger, K. R. (2024). Using Large Language Models to Assess Tutors' Performance in Reacting to Students Making Math Errors.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AAAI2024 Workshop on AI for Education - Bridging Innovation and Responsibility</a:t>
            </a:r>
            <a:endParaRPr lang="en-US" sz="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63BE6-72CD-73AE-5C1F-35AA41A258F7}"/>
              </a:ext>
            </a:extLst>
          </p:cNvPr>
          <p:cNvSpPr txBox="1"/>
          <p:nvPr/>
        </p:nvSpPr>
        <p:spPr>
          <a:xfrm>
            <a:off x="6712342" y="4905778"/>
            <a:ext cx="21178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Dialogue Tutoring (Understanding, 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GenAI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9303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46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F3F08C-DB2F-EB35-9B41-5D70229C3422}"/>
              </a:ext>
            </a:extLst>
          </p:cNvPr>
          <p:cNvSpPr txBox="1"/>
          <p:nvPr/>
        </p:nvSpPr>
        <p:spPr>
          <a:xfrm>
            <a:off x="704970" y="1266319"/>
            <a:ext cx="78483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Prompting the GPT-4 model demonstrated proficiency in identifying criteria on how to best respond to students making an error.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770EC-1F87-CFF8-F992-6F01A38579F3}"/>
              </a:ext>
            </a:extLst>
          </p:cNvPr>
          <p:cNvSpPr txBox="1"/>
          <p:nvPr/>
        </p:nvSpPr>
        <p:spPr>
          <a:xfrm>
            <a:off x="441083" y="4322733"/>
            <a:ext cx="85885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Kakarla, S., Thomas, D., </a:t>
            </a:r>
            <a:r>
              <a:rPr lang="en-US" sz="9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Gupta, S., &amp; Koedinger, K. R. (2024). Using Large Language Models to Assess Tutors' Performance in Reacting to Students Making Math Errors.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AAAI2024 Workshop on AI for Education - Bridging Innovation and Responsibility</a:t>
            </a:r>
          </a:p>
          <a:p>
            <a:pPr marL="347472"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Chine, D. R., Brentley, C., Thomas-Browne, C., Richey, J. E., Gul, A., Carvalho, P. F., ... &amp; Koedinger, K. R. (2022, July). Educational equity through combined human-AI personalization: A propensity matching evaluation.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in Education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366-377). Cham: Springer International Publishing.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472" indent="-457200"/>
            <a:endParaRPr lang="en-US" sz="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16F35-AE75-7A18-C262-A2B3D4F3A53B}"/>
              </a:ext>
            </a:extLst>
          </p:cNvPr>
          <p:cNvSpPr txBox="1"/>
          <p:nvPr/>
        </p:nvSpPr>
        <p:spPr>
          <a:xfrm>
            <a:off x="6712342" y="4905778"/>
            <a:ext cx="21178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Dialogue Tutoring (Understanding, 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GenAI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8" name="Picture 7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9C4C2B2-7199-10DF-C2CD-3B3A6D4A3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97" y="2128413"/>
            <a:ext cx="6514954" cy="2081765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C27F9CD7-FA47-8908-F556-B105A1949FDE}"/>
              </a:ext>
            </a:extLst>
          </p:cNvPr>
          <p:cNvSpPr/>
          <p:nvPr/>
        </p:nvSpPr>
        <p:spPr bwMode="auto">
          <a:xfrm>
            <a:off x="6682890" y="2790678"/>
            <a:ext cx="784710" cy="1228871"/>
          </a:xfrm>
          <a:prstGeom prst="frame">
            <a:avLst>
              <a:gd name="adj1" fmla="val 2252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28422EC2-E5CC-2063-3AC7-42E25ACDC887}"/>
              </a:ext>
            </a:extLst>
          </p:cNvPr>
          <p:cNvSpPr/>
          <p:nvPr/>
        </p:nvSpPr>
        <p:spPr bwMode="auto">
          <a:xfrm>
            <a:off x="4419600" y="2790677"/>
            <a:ext cx="784710" cy="1228871"/>
          </a:xfrm>
          <a:prstGeom prst="frame">
            <a:avLst>
              <a:gd name="adj1" fmla="val 2252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66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47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91148-9359-359B-2693-707984128BF0}"/>
              </a:ext>
            </a:extLst>
          </p:cNvPr>
          <p:cNvSpPr txBox="1"/>
          <p:nvPr/>
        </p:nvSpPr>
        <p:spPr>
          <a:xfrm>
            <a:off x="468387" y="4608114"/>
            <a:ext cx="8291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Han, F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Z., </a:t>
            </a:r>
            <a:r>
              <a:rPr lang="en-US" sz="9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Gurung, A., Thomas, D. R., Chen, E., Borchers, C., Gupta, S., &amp; Koedinger, K. R. (2024). Improving Assessment of Tutoring Practices using Retrieval-Augmented Generation.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AAAI2024 Workshop on AI for Education - Bridging Innovation and Responsibility</a:t>
            </a:r>
            <a:endParaRPr lang="en-US" sz="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C50635-A93E-5795-1CB1-D7ADEA768D15}"/>
              </a:ext>
            </a:extLst>
          </p:cNvPr>
          <p:cNvSpPr txBox="1"/>
          <p:nvPr/>
        </p:nvSpPr>
        <p:spPr>
          <a:xfrm>
            <a:off x="465137" y="1159553"/>
            <a:ext cx="821372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engineered a set of 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prompting strategy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evaluating the tutors’ performance on showing social-emotional learning skills from real-world tutoring</a:t>
            </a:r>
          </a:p>
        </p:txBody>
      </p:sp>
      <p:pic>
        <p:nvPicPr>
          <p:cNvPr id="14" name="Picture 13" descr="A diagram of a diagram&#10;&#10;Description automatically generated">
            <a:extLst>
              <a:ext uri="{FF2B5EF4-FFF2-40B4-BE49-F238E27FC236}">
                <a16:creationId xmlns:a16="http://schemas.microsoft.com/office/drawing/2014/main" id="{4537D55A-7D65-CB11-733A-25B4F2155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22" y="2108209"/>
            <a:ext cx="2981477" cy="1856391"/>
          </a:xfrm>
          <a:prstGeom prst="rect">
            <a:avLst/>
          </a:prstGeom>
        </p:spPr>
      </p:pic>
      <p:pic>
        <p:nvPicPr>
          <p:cNvPr id="15" name="Picture 14" descr="A diagram of a process&#10;&#10;Description automatically generated">
            <a:extLst>
              <a:ext uri="{FF2B5EF4-FFF2-40B4-BE49-F238E27FC236}">
                <a16:creationId xmlns:a16="http://schemas.microsoft.com/office/drawing/2014/main" id="{C86156DF-870F-DEC9-F9E0-8B469373F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547" y="2144436"/>
            <a:ext cx="4631039" cy="17837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05317D-80F2-93C7-C69F-57513A9C1C9F}"/>
              </a:ext>
            </a:extLst>
          </p:cNvPr>
          <p:cNvSpPr txBox="1"/>
          <p:nvPr/>
        </p:nvSpPr>
        <p:spPr>
          <a:xfrm>
            <a:off x="1407548" y="3929258"/>
            <a:ext cx="1439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of Thought (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55B414-E3F5-8645-0FBE-83690A73B7A3}"/>
              </a:ext>
            </a:extLst>
          </p:cNvPr>
          <p:cNvSpPr txBox="1"/>
          <p:nvPr/>
        </p:nvSpPr>
        <p:spPr>
          <a:xfrm>
            <a:off x="4870129" y="3928144"/>
            <a:ext cx="24400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Retrieval Augmented Generation (RAG)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2DB8D-CC65-D535-47E6-2CFD0D618DCF}"/>
              </a:ext>
            </a:extLst>
          </p:cNvPr>
          <p:cNvSpPr txBox="1"/>
          <p:nvPr/>
        </p:nvSpPr>
        <p:spPr>
          <a:xfrm>
            <a:off x="6712342" y="4905778"/>
            <a:ext cx="21178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Dialogue Tutoring (Understanding, 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GenAI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5116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48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BC3471-3AAD-DA22-29D1-2838BF1E685D}"/>
              </a:ext>
            </a:extLst>
          </p:cNvPr>
          <p:cNvGrpSpPr>
            <a:grpSpLocks noChangeAspect="1"/>
          </p:cNvGrpSpPr>
          <p:nvPr/>
        </p:nvGrpSpPr>
        <p:grpSpPr>
          <a:xfrm>
            <a:off x="1625212" y="1986674"/>
            <a:ext cx="5475880" cy="2354493"/>
            <a:chOff x="4412026" y="2190750"/>
            <a:chExt cx="4553220" cy="1957772"/>
          </a:xfrm>
        </p:grpSpPr>
        <p:pic>
          <p:nvPicPr>
            <p:cNvPr id="3" name="Picture 2" descr="A graph of different colored squares&#10;&#10;Description automatically generated">
              <a:extLst>
                <a:ext uri="{FF2B5EF4-FFF2-40B4-BE49-F238E27FC236}">
                  <a16:creationId xmlns:a16="http://schemas.microsoft.com/office/drawing/2014/main" id="{86A0CA4F-DFE0-DC61-F7E1-96AE480DE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2026" y="2190750"/>
              <a:ext cx="4553220" cy="1957772"/>
            </a:xfrm>
            <a:prstGeom prst="rect">
              <a:avLst/>
            </a:prstGeom>
          </p:spPr>
        </p:pic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CAB17FBB-AC65-D5EF-815E-233E339963A4}"/>
                </a:ext>
              </a:extLst>
            </p:cNvPr>
            <p:cNvSpPr/>
            <p:nvPr/>
          </p:nvSpPr>
          <p:spPr bwMode="auto">
            <a:xfrm>
              <a:off x="6163056" y="2889504"/>
              <a:ext cx="457200" cy="494258"/>
            </a:xfrm>
            <a:prstGeom prst="bracketPair">
              <a:avLst>
                <a:gd name="adj" fmla="val 11379"/>
              </a:avLst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Geneva" pitchFamily="-110" charset="-128"/>
                <a:cs typeface="Arial" panose="020B0604020202020204" pitchFamily="34" charset="0"/>
              </a:endParaRPr>
            </a:p>
          </p:txBody>
        </p:sp>
        <p:sp>
          <p:nvSpPr>
            <p:cNvPr id="6" name="Double Bracket 5">
              <a:extLst>
                <a:ext uri="{FF2B5EF4-FFF2-40B4-BE49-F238E27FC236}">
                  <a16:creationId xmlns:a16="http://schemas.microsoft.com/office/drawing/2014/main" id="{4048F435-20AD-5AC4-3C65-0E3CE9F0F198}"/>
                </a:ext>
              </a:extLst>
            </p:cNvPr>
            <p:cNvSpPr/>
            <p:nvPr/>
          </p:nvSpPr>
          <p:spPr bwMode="auto">
            <a:xfrm>
              <a:off x="8421624" y="2889504"/>
              <a:ext cx="457200" cy="494258"/>
            </a:xfrm>
            <a:prstGeom prst="bracketPair">
              <a:avLst>
                <a:gd name="adj" fmla="val 11379"/>
              </a:avLst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i="0" u="none" strike="noStrike" normalizeH="0" baseline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Geneva" pitchFamily="-110" charset="-128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6992DC5-4284-7DE6-E983-DCC8CCABF114}"/>
              </a:ext>
            </a:extLst>
          </p:cNvPr>
          <p:cNvSpPr txBox="1"/>
          <p:nvPr/>
        </p:nvSpPr>
        <p:spPr>
          <a:xfrm>
            <a:off x="468387" y="1150705"/>
            <a:ext cx="8398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Retrieval-Augmented Generation (RAG) approach produced the most desired output across different GPT versions (Han et al., 2024).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794C7C-5540-60E3-B320-DCD0BC859B47}"/>
              </a:ext>
            </a:extLst>
          </p:cNvPr>
          <p:cNvSpPr txBox="1"/>
          <p:nvPr/>
        </p:nvSpPr>
        <p:spPr>
          <a:xfrm>
            <a:off x="468387" y="4608114"/>
            <a:ext cx="8291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Han, F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Z., </a:t>
            </a:r>
            <a:r>
              <a:rPr lang="en-US" sz="9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Gurung, A., Thomas, D. R., Chen, E., Borchers, C., Gupta, S., &amp; Koedinger, K. R. (2024). Improving Assessment of Tutoring Practices using Retrieval-Augmented Generation.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AAAI2024 Workshop on AI for Education - Bridging Innovation and Responsibility</a:t>
            </a:r>
            <a:endParaRPr lang="en-US" sz="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0E2640-F8A4-44C0-86C8-A7779DDE1A5D}"/>
              </a:ext>
            </a:extLst>
          </p:cNvPr>
          <p:cNvSpPr txBox="1"/>
          <p:nvPr/>
        </p:nvSpPr>
        <p:spPr>
          <a:xfrm>
            <a:off x="6900458" y="4905777"/>
            <a:ext cx="16065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Dialogue Tutoring (Generation)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25C65E-0CEF-CBBF-E0DF-F2D71A6777AD}"/>
              </a:ext>
            </a:extLst>
          </p:cNvPr>
          <p:cNvSpPr txBox="1"/>
          <p:nvPr/>
        </p:nvSpPr>
        <p:spPr>
          <a:xfrm>
            <a:off x="6712342" y="4905778"/>
            <a:ext cx="21178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Dialogue Tutoring (Understanding, 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GenAI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5395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body" idx="2"/>
          </p:nvPr>
        </p:nvSpPr>
        <p:spPr>
          <a:xfrm>
            <a:off x="229544" y="244732"/>
            <a:ext cx="6751119" cy="55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Lessons in the PLUS app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2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89" cy="25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69" name="Google Shape;1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700" y="1050375"/>
            <a:ext cx="6394249" cy="366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B7A8EB-9BB2-1193-84CF-F96B7AEAC534}"/>
              </a:ext>
            </a:extLst>
          </p:cNvPr>
          <p:cNvSpPr txBox="1"/>
          <p:nvPr/>
        </p:nvSpPr>
        <p:spPr>
          <a:xfrm>
            <a:off x="495595" y="1463321"/>
            <a:ext cx="8282410" cy="2741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novice tutors (adult learners) to give effective praise for middle school students.</a:t>
            </a:r>
          </a:p>
          <a:p>
            <a:pPr>
              <a:lnSpc>
                <a:spcPct val="150000"/>
              </a:lnSpc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 Praise should be: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perceived as sincere, earned, and truthful.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specific by detailing what the student did well, not generic (e.g., </a:t>
            </a:r>
            <a:r>
              <a:rPr lang="en-US" sz="1400" b="0" i="1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“great job” </a:t>
            </a:r>
            <a:r>
              <a:rPr lang="en-US" sz="1400" b="0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focused on the student learning process</a:t>
            </a:r>
          </a:p>
          <a:p>
            <a:pPr>
              <a:lnSpc>
                <a:spcPct val="15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A502A1-DEE0-08B0-EC9E-1911F08DE593}"/>
              </a:ext>
            </a:extLst>
          </p:cNvPr>
          <p:cNvSpPr txBox="1"/>
          <p:nvPr/>
        </p:nvSpPr>
        <p:spPr>
          <a:xfrm>
            <a:off x="495595" y="4571322"/>
            <a:ext cx="8474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Thomas, D., Yang, X., Gupta, S., Adeniran, A., Mclaughlin, E., &amp; Koedinger, K. (2023, March). When the tutor becomes the student: Design and evaluation of efficient scenario-based lessons for tutors.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LAK23: 13th International Learning Analytics and Knowledge Conference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250-261).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B7683-8536-9162-B4C8-2AF653E90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43" y="1956285"/>
            <a:ext cx="1866577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668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70D5D-6A11-9B9E-92DF-7151AC429788}"/>
              </a:ext>
            </a:extLst>
          </p:cNvPr>
          <p:cNvSpPr txBox="1"/>
          <p:nvPr/>
        </p:nvSpPr>
        <p:spPr>
          <a:xfrm>
            <a:off x="496303" y="1471569"/>
            <a:ext cx="8051943" cy="3064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novice tutors (adult learners) to give effective praise for middle school students.</a:t>
            </a:r>
          </a:p>
          <a:p>
            <a:pPr>
              <a:lnSpc>
                <a:spcPct val="150000"/>
              </a:lnSpc>
            </a:pP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 Praise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be: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perceived as sincere, earned, and truthful.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specific by detailing what the student did well, not generic (e.g., </a:t>
            </a:r>
            <a:r>
              <a:rPr lang="en-US" sz="14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“great job” </a:t>
            </a:r>
            <a:r>
              <a:rPr lang="en-US" sz="1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focused on the student learning process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Timely</a:t>
            </a:r>
            <a:endParaRPr lang="en-US" sz="14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D889B7A-C15B-88B6-C85F-2BA44157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43" y="1956285"/>
            <a:ext cx="1866577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638966-B70B-CBB3-B78B-84E9814AEB67}"/>
              </a:ext>
            </a:extLst>
          </p:cNvPr>
          <p:cNvSpPr txBox="1"/>
          <p:nvPr/>
        </p:nvSpPr>
        <p:spPr>
          <a:xfrm>
            <a:off x="495595" y="4571322"/>
            <a:ext cx="8474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Thomas, D., Yang, X., Gupta, S., Adeniran, A., Mclaughlin, E., &amp; Koedinger, K. (2023, March). When the tutor becomes the student: Design and evaluation of efficient scenario-based lessons for tutors.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LAK23: 13th International Learning Analytics and Knowledge Conference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250-261).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582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8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686553-64DE-B79A-4690-6902F1C36F80}"/>
              </a:ext>
            </a:extLst>
          </p:cNvPr>
          <p:cNvGrpSpPr>
            <a:grpSpLocks noChangeAspect="1"/>
          </p:cNvGrpSpPr>
          <p:nvPr/>
        </p:nvGrpSpPr>
        <p:grpSpPr>
          <a:xfrm>
            <a:off x="3016622" y="1191016"/>
            <a:ext cx="5485203" cy="2897229"/>
            <a:chOff x="609600" y="666750"/>
            <a:chExt cx="7772400" cy="4105303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9DF20F1-4294-0BFF-384E-F2F3B1A70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666750"/>
              <a:ext cx="7772400" cy="41053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E5ED8-6278-AE12-2B79-54BF0CB7A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3502152"/>
              <a:ext cx="2700915" cy="155448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535DBD0-D729-5601-BCBF-59A4E5B503C7}"/>
              </a:ext>
            </a:extLst>
          </p:cNvPr>
          <p:cNvSpPr txBox="1"/>
          <p:nvPr/>
        </p:nvSpPr>
        <p:spPr>
          <a:xfrm>
            <a:off x="557396" y="1842972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scenario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4ABD796-113C-63B3-5A83-B9523E40B57B}"/>
              </a:ext>
            </a:extLst>
          </p:cNvPr>
          <p:cNvSpPr/>
          <p:nvPr/>
        </p:nvSpPr>
        <p:spPr bwMode="auto">
          <a:xfrm>
            <a:off x="2477078" y="1897949"/>
            <a:ext cx="536915" cy="2286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044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686553-64DE-B79A-4690-6902F1C36F80}"/>
              </a:ext>
            </a:extLst>
          </p:cNvPr>
          <p:cNvGrpSpPr>
            <a:grpSpLocks noChangeAspect="1"/>
          </p:cNvGrpSpPr>
          <p:nvPr/>
        </p:nvGrpSpPr>
        <p:grpSpPr>
          <a:xfrm>
            <a:off x="3016622" y="1191016"/>
            <a:ext cx="5485203" cy="2897229"/>
            <a:chOff x="609600" y="666750"/>
            <a:chExt cx="7772400" cy="4105303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9DF20F1-4294-0BFF-384E-F2F3B1A70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666750"/>
              <a:ext cx="7772400" cy="41053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E5ED8-6278-AE12-2B79-54BF0CB7A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3502152"/>
              <a:ext cx="2700915" cy="15544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0760C32-D16F-EE04-F352-6CAE701C7AE0}"/>
              </a:ext>
            </a:extLst>
          </p:cNvPr>
          <p:cNvSpPr txBox="1"/>
          <p:nvPr/>
        </p:nvSpPr>
        <p:spPr>
          <a:xfrm>
            <a:off x="429156" y="2517506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for learner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9677374-8159-DBE2-1BA3-93783BEE88A0}"/>
              </a:ext>
            </a:extLst>
          </p:cNvPr>
          <p:cNvSpPr/>
          <p:nvPr/>
        </p:nvSpPr>
        <p:spPr bwMode="auto">
          <a:xfrm>
            <a:off x="2477079" y="2572483"/>
            <a:ext cx="699523" cy="2286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286159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CMU PPT Theme</Template>
  <TotalTime>40376</TotalTime>
  <Words>3352</Words>
  <Application>Microsoft Macintosh PowerPoint</Application>
  <PresentationFormat>On-screen Show (16:9)</PresentationFormat>
  <Paragraphs>272</Paragraphs>
  <Slides>48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45 Helvetica Light</vt:lpstr>
      <vt:lpstr>Aptos Display</vt:lpstr>
      <vt:lpstr>Arial</vt:lpstr>
      <vt:lpstr>Arial Narrow</vt:lpstr>
      <vt:lpstr>Calibri</vt:lpstr>
      <vt:lpstr>Montserrat</vt:lpstr>
      <vt:lpstr>Open Sans</vt:lpstr>
      <vt:lpstr>Times New Roman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Jionghao Lin</dc:creator>
  <cp:lastModifiedBy>Jionghao Lin</cp:lastModifiedBy>
  <cp:revision>63</cp:revision>
  <cp:lastPrinted>2016-12-06T18:52:42Z</cp:lastPrinted>
  <dcterms:created xsi:type="dcterms:W3CDTF">2023-07-01T13:04:06Z</dcterms:created>
  <dcterms:modified xsi:type="dcterms:W3CDTF">2024-05-15T04:46:02Z</dcterms:modified>
</cp:coreProperties>
</file>